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
      <p:font typeface="Poppins Bold" charset="1" panose="02000000000000000000"/>
      <p:regular r:id="rId14"/>
    </p:embeddedFont>
    <p:embeddedFont>
      <p:font typeface="Poppins" charset="1" panose="00000500000000000000"/>
      <p:regular r:id="rId15"/>
    </p:embeddedFont>
    <p:embeddedFont>
      <p:font typeface="Poppins Bold" charset="1" panose="00000800000000000000"/>
      <p:regular r:id="rId16"/>
    </p:embeddedFont>
    <p:embeddedFont>
      <p:font typeface="Poppins Italics" charset="1" panose="00000500000000000000"/>
      <p:regular r:id="rId17"/>
    </p:embeddedFont>
    <p:embeddedFont>
      <p:font typeface="Poppins Bold Italics" charset="1" panose="00000800000000000000"/>
      <p:regular r:id="rId18"/>
    </p:embeddedFont>
    <p:embeddedFont>
      <p:font typeface="Poppins Thin" charset="1" panose="00000300000000000000"/>
      <p:regular r:id="rId19"/>
    </p:embeddedFont>
    <p:embeddedFont>
      <p:font typeface="Poppins Thin Italics" charset="1" panose="00000300000000000000"/>
      <p:regular r:id="rId20"/>
    </p:embeddedFont>
    <p:embeddedFont>
      <p:font typeface="Poppins Extra-Light" charset="1" panose="00000300000000000000"/>
      <p:regular r:id="rId21"/>
    </p:embeddedFont>
    <p:embeddedFont>
      <p:font typeface="Poppins Extra-Light Italics" charset="1" panose="00000300000000000000"/>
      <p:regular r:id="rId22"/>
    </p:embeddedFont>
    <p:embeddedFont>
      <p:font typeface="Poppins Light" charset="1" panose="00000400000000000000"/>
      <p:regular r:id="rId23"/>
    </p:embeddedFont>
    <p:embeddedFont>
      <p:font typeface="Poppins Light Italics" charset="1" panose="00000400000000000000"/>
      <p:regular r:id="rId24"/>
    </p:embeddedFont>
    <p:embeddedFont>
      <p:font typeface="Poppins Medium" charset="1" panose="00000600000000000000"/>
      <p:regular r:id="rId25"/>
    </p:embeddedFont>
    <p:embeddedFont>
      <p:font typeface="Poppins Medium Italics" charset="1" panose="00000600000000000000"/>
      <p:regular r:id="rId26"/>
    </p:embeddedFont>
    <p:embeddedFont>
      <p:font typeface="Poppins Semi-Bold" charset="1" panose="00000700000000000000"/>
      <p:regular r:id="rId27"/>
    </p:embeddedFont>
    <p:embeddedFont>
      <p:font typeface="Poppins Semi-Bold Italics" charset="1" panose="00000700000000000000"/>
      <p:regular r:id="rId28"/>
    </p:embeddedFont>
    <p:embeddedFont>
      <p:font typeface="Poppins Ultra-Bold" charset="1" panose="00000900000000000000"/>
      <p:regular r:id="rId29"/>
    </p:embeddedFont>
    <p:embeddedFont>
      <p:font typeface="Poppins Ultra-Bold Italics" charset="1" panose="00000900000000000000"/>
      <p:regular r:id="rId30"/>
    </p:embeddedFont>
    <p:embeddedFont>
      <p:font typeface="Poppins Heavy" charset="1" panose="00000A00000000000000"/>
      <p:regular r:id="rId31"/>
    </p:embeddedFont>
    <p:embeddedFont>
      <p:font typeface="Poppins Heavy Italics" charset="1" panose="00000A00000000000000"/>
      <p:regular r:id="rId32"/>
    </p:embeddedFont>
    <p:embeddedFont>
      <p:font typeface="Saira" charset="1" panose="00000500000000000000"/>
      <p:regular r:id="rId33"/>
    </p:embeddedFont>
    <p:embeddedFont>
      <p:font typeface="Saira Bold" charset="1" panose="00000800000000000000"/>
      <p:regular r:id="rId34"/>
    </p:embeddedFont>
    <p:embeddedFont>
      <p:font typeface="Saira Thin" charset="1" panose="00000300000000000000"/>
      <p:regular r:id="rId35"/>
    </p:embeddedFont>
    <p:embeddedFont>
      <p:font typeface="Saira Extra-Light" charset="1" panose="00000300000000000000"/>
      <p:regular r:id="rId36"/>
    </p:embeddedFont>
    <p:embeddedFont>
      <p:font typeface="Saira Light" charset="1" panose="00000400000000000000"/>
      <p:regular r:id="rId37"/>
    </p:embeddedFont>
    <p:embeddedFont>
      <p:font typeface="Saira Medium" charset="1" panose="00000600000000000000"/>
      <p:regular r:id="rId38"/>
    </p:embeddedFont>
    <p:embeddedFont>
      <p:font typeface="Saira Semi-Bold" charset="1" panose="00000700000000000000"/>
      <p:regular r:id="rId39"/>
    </p:embeddedFont>
    <p:embeddedFont>
      <p:font typeface="Saira Ultra-Bold" charset="1" panose="00000900000000000000"/>
      <p:regular r:id="rId40"/>
    </p:embeddedFont>
    <p:embeddedFont>
      <p:font typeface="Saira Heavy" charset="1" panose="00000A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https://docs.google.com/spreadsheets/d/1xr3HAROs0LuXzLIh15SlujbPhb5CcwEGf6otE5NmUuw/edit#gid=352699744&amp;range=B3:C18" TargetMode="External" Type="http://schemas.openxmlformats.org/officeDocument/2006/relationships/hyperlink"/></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https://docs.google.com/spreadsheets/d/1xr3HAROs0LuXzLIh15SlujbPhb5CcwEGf6otE5NmUuw/edit#gid=347984161&amp;range=N6:O18" TargetMode="External" Type="http://schemas.openxmlformats.org/officeDocument/2006/relationships/hyperlink"/></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https://docs.google.com/spreadsheets/d/1xr3HAROs0LuXzLIh15SlujbPhb5CcwEGf6otE5NmUuw/edit#gid=1602512058&amp;range=G3:M19" TargetMode="External" Type="http://schemas.openxmlformats.org/officeDocument/2006/relationships/hyperlink"/></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 Id="rId5" Target="https://docs.google.com/spreadsheets/d/1xr3HAROs0LuXzLIh15SlujbPhb5CcwEGf6otE5NmUuw/edit#gid=1618766302&amp;range=B2:C17" TargetMode="External" Type="http://schemas.openxmlformats.org/officeDocument/2006/relationships/hyperlink"/></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https://docs.google.com/spreadsheets/d/1xr3HAROs0LuXzLIh15SlujbPhb5CcwEGf6otE5NmUuw/edit?usp=sharing"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10495459" cy="10287000"/>
          </a:xfrm>
          <a:prstGeom prst="rect">
            <a:avLst/>
          </a:prstGeom>
          <a:solidFill>
            <a:srgbClr val="D8373F"/>
          </a:solidFill>
        </p:spPr>
      </p:sp>
      <p:grpSp>
        <p:nvGrpSpPr>
          <p:cNvPr name="Group 3" id="3"/>
          <p:cNvGrpSpPr/>
          <p:nvPr/>
        </p:nvGrpSpPr>
        <p:grpSpPr>
          <a:xfrm rot="-5400000">
            <a:off x="11230416" y="4829429"/>
            <a:ext cx="3693915" cy="5163828"/>
            <a:chOff x="0" y="0"/>
            <a:chExt cx="4925220" cy="6885104"/>
          </a:xfrm>
        </p:grpSpPr>
        <p:grpSp>
          <p:nvGrpSpPr>
            <p:cNvPr name="Group 4" id="4"/>
            <p:cNvGrpSpPr/>
            <p:nvPr/>
          </p:nvGrpSpPr>
          <p:grpSpPr>
            <a:xfrm rot="-5400000">
              <a:off x="-1314857" y="3429395"/>
              <a:ext cx="2843855" cy="214141"/>
              <a:chOff x="0" y="0"/>
              <a:chExt cx="5397101" cy="406400"/>
            </a:xfrm>
          </p:grpSpPr>
          <p:sp>
            <p:nvSpPr>
              <p:cNvPr name="Freeform 5" id="5"/>
              <p:cNvSpPr/>
              <p:nvPr/>
            </p:nvSpPr>
            <p:spPr>
              <a:xfrm flipH="false" flipV="false" rot="0">
                <a:off x="17780" y="22860"/>
                <a:ext cx="5371701" cy="360680"/>
              </a:xfrm>
              <a:custGeom>
                <a:avLst/>
                <a:gdLst/>
                <a:ahLst/>
                <a:cxnLst/>
                <a:rect r="r" b="b" t="t" l="l"/>
                <a:pathLst>
                  <a:path h="360680" w="5371701">
                    <a:moveTo>
                      <a:pt x="5371701" y="180340"/>
                    </a:moveTo>
                    <a:cubicBezTo>
                      <a:pt x="5371701" y="81280"/>
                      <a:pt x="5291691" y="0"/>
                      <a:pt x="5191361" y="0"/>
                    </a:cubicBezTo>
                    <a:lnTo>
                      <a:pt x="172720" y="0"/>
                    </a:lnTo>
                    <a:lnTo>
                      <a:pt x="172720" y="1270"/>
                    </a:lnTo>
                    <a:cubicBezTo>
                      <a:pt x="76200" y="5080"/>
                      <a:pt x="0" y="83820"/>
                      <a:pt x="0" y="180340"/>
                    </a:cubicBezTo>
                    <a:cubicBezTo>
                      <a:pt x="0" y="276860"/>
                      <a:pt x="77470" y="355600"/>
                      <a:pt x="172720" y="359410"/>
                    </a:cubicBezTo>
                    <a:lnTo>
                      <a:pt x="172720" y="360680"/>
                    </a:lnTo>
                    <a:lnTo>
                      <a:pt x="5191361" y="360680"/>
                    </a:lnTo>
                    <a:cubicBezTo>
                      <a:pt x="5290421" y="360680"/>
                      <a:pt x="5371701" y="279400"/>
                      <a:pt x="5371701" y="180340"/>
                    </a:cubicBezTo>
                    <a:close/>
                  </a:path>
                </a:pathLst>
              </a:custGeom>
              <a:solidFill>
                <a:srgbClr val="D8373F"/>
              </a:solidFill>
            </p:spPr>
          </p:sp>
        </p:grpSp>
        <p:grpSp>
          <p:nvGrpSpPr>
            <p:cNvPr name="Group 6" id="6"/>
            <p:cNvGrpSpPr/>
            <p:nvPr/>
          </p:nvGrpSpPr>
          <p:grpSpPr>
            <a:xfrm rot="-5400000">
              <a:off x="1375597" y="3335481"/>
              <a:ext cx="6885104" cy="214141"/>
              <a:chOff x="0" y="0"/>
              <a:chExt cx="13066629" cy="406400"/>
            </a:xfrm>
          </p:grpSpPr>
          <p:sp>
            <p:nvSpPr>
              <p:cNvPr name="Freeform 7" id="7"/>
              <p:cNvSpPr/>
              <p:nvPr/>
            </p:nvSpPr>
            <p:spPr>
              <a:xfrm flipH="false" flipV="false" rot="0">
                <a:off x="17780" y="22860"/>
                <a:ext cx="13041229" cy="360680"/>
              </a:xfrm>
              <a:custGeom>
                <a:avLst/>
                <a:gdLst/>
                <a:ahLst/>
                <a:cxnLst/>
                <a:rect r="r" b="b" t="t" l="l"/>
                <a:pathLst>
                  <a:path h="360680" w="13041229">
                    <a:moveTo>
                      <a:pt x="13041229" y="180340"/>
                    </a:moveTo>
                    <a:cubicBezTo>
                      <a:pt x="13041229" y="81280"/>
                      <a:pt x="12961219" y="0"/>
                      <a:pt x="12860889" y="0"/>
                    </a:cubicBezTo>
                    <a:lnTo>
                      <a:pt x="172720" y="0"/>
                    </a:lnTo>
                    <a:lnTo>
                      <a:pt x="172720" y="1270"/>
                    </a:lnTo>
                    <a:cubicBezTo>
                      <a:pt x="76200" y="5080"/>
                      <a:pt x="0" y="83820"/>
                      <a:pt x="0" y="180340"/>
                    </a:cubicBezTo>
                    <a:cubicBezTo>
                      <a:pt x="0" y="276860"/>
                      <a:pt x="77470" y="355600"/>
                      <a:pt x="172720" y="359410"/>
                    </a:cubicBezTo>
                    <a:lnTo>
                      <a:pt x="172720" y="360680"/>
                    </a:lnTo>
                    <a:lnTo>
                      <a:pt x="12860889" y="360680"/>
                    </a:lnTo>
                    <a:cubicBezTo>
                      <a:pt x="12959949" y="360680"/>
                      <a:pt x="13041229" y="279400"/>
                      <a:pt x="13041229" y="180340"/>
                    </a:cubicBezTo>
                    <a:close/>
                  </a:path>
                </a:pathLst>
              </a:custGeom>
              <a:solidFill>
                <a:srgbClr val="D8373F"/>
              </a:solidFill>
            </p:spPr>
          </p:sp>
        </p:grpSp>
        <p:grpSp>
          <p:nvGrpSpPr>
            <p:cNvPr name="Group 8" id="8"/>
            <p:cNvGrpSpPr/>
            <p:nvPr/>
          </p:nvGrpSpPr>
          <p:grpSpPr>
            <a:xfrm rot="-5400000">
              <a:off x="3078546" y="4412211"/>
              <a:ext cx="2153459" cy="214141"/>
              <a:chOff x="0" y="0"/>
              <a:chExt cx="4086860" cy="406400"/>
            </a:xfrm>
          </p:grpSpPr>
          <p:sp>
            <p:nvSpPr>
              <p:cNvPr name="Freeform 9" id="9"/>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0" id="10"/>
            <p:cNvGrpSpPr/>
            <p:nvPr/>
          </p:nvGrpSpPr>
          <p:grpSpPr>
            <a:xfrm rot="-5400000">
              <a:off x="3839945" y="2215728"/>
              <a:ext cx="416521" cy="214141"/>
              <a:chOff x="0" y="0"/>
              <a:chExt cx="790478" cy="406400"/>
            </a:xfrm>
          </p:grpSpPr>
          <p:sp>
            <p:nvSpPr>
              <p:cNvPr name="Freeform 11" id="11"/>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12" id="12"/>
            <p:cNvGrpSpPr/>
            <p:nvPr/>
          </p:nvGrpSpPr>
          <p:grpSpPr>
            <a:xfrm rot="-5400000">
              <a:off x="-450039" y="3774593"/>
              <a:ext cx="2153459" cy="214141"/>
              <a:chOff x="0" y="0"/>
              <a:chExt cx="4086860" cy="406400"/>
            </a:xfrm>
          </p:grpSpPr>
          <p:sp>
            <p:nvSpPr>
              <p:cNvPr name="Freeform 13" id="13"/>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4" id="14"/>
            <p:cNvGrpSpPr/>
            <p:nvPr/>
          </p:nvGrpSpPr>
          <p:grpSpPr>
            <a:xfrm rot="-5400000">
              <a:off x="87159" y="3084197"/>
              <a:ext cx="2153459" cy="214141"/>
              <a:chOff x="0" y="0"/>
              <a:chExt cx="4086860" cy="406400"/>
            </a:xfrm>
          </p:grpSpPr>
          <p:sp>
            <p:nvSpPr>
              <p:cNvPr name="Freeform 15" id="15"/>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6" id="16"/>
            <p:cNvGrpSpPr/>
            <p:nvPr/>
          </p:nvGrpSpPr>
          <p:grpSpPr>
            <a:xfrm rot="-5400000">
              <a:off x="1215932" y="1759883"/>
              <a:ext cx="2153459" cy="214141"/>
              <a:chOff x="0" y="0"/>
              <a:chExt cx="4086860" cy="406400"/>
            </a:xfrm>
          </p:grpSpPr>
          <p:sp>
            <p:nvSpPr>
              <p:cNvPr name="Freeform 17" id="17"/>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8" id="18"/>
            <p:cNvGrpSpPr/>
            <p:nvPr/>
          </p:nvGrpSpPr>
          <p:grpSpPr>
            <a:xfrm rot="-5400000">
              <a:off x="2084402" y="101190"/>
              <a:ext cx="416521" cy="214141"/>
              <a:chOff x="0" y="0"/>
              <a:chExt cx="790478" cy="406400"/>
            </a:xfrm>
          </p:grpSpPr>
          <p:sp>
            <p:nvSpPr>
              <p:cNvPr name="Freeform 19" id="19"/>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20" id="20"/>
            <p:cNvGrpSpPr/>
            <p:nvPr/>
          </p:nvGrpSpPr>
          <p:grpSpPr>
            <a:xfrm rot="-5400000">
              <a:off x="2611561" y="1291881"/>
              <a:ext cx="936005" cy="214141"/>
              <a:chOff x="0" y="0"/>
              <a:chExt cx="1776361" cy="406400"/>
            </a:xfrm>
          </p:grpSpPr>
          <p:sp>
            <p:nvSpPr>
              <p:cNvPr name="Freeform 21" id="21"/>
              <p:cNvSpPr/>
              <p:nvPr/>
            </p:nvSpPr>
            <p:spPr>
              <a:xfrm flipH="false" flipV="false" rot="0">
                <a:off x="17780" y="22860"/>
                <a:ext cx="1750961" cy="360680"/>
              </a:xfrm>
              <a:custGeom>
                <a:avLst/>
                <a:gdLst/>
                <a:ahLst/>
                <a:cxnLst/>
                <a:rect r="r" b="b" t="t" l="l"/>
                <a:pathLst>
                  <a:path h="360680" w="1750961">
                    <a:moveTo>
                      <a:pt x="1750961" y="180340"/>
                    </a:moveTo>
                    <a:cubicBezTo>
                      <a:pt x="1750961" y="81280"/>
                      <a:pt x="1670951" y="0"/>
                      <a:pt x="1570621" y="0"/>
                    </a:cubicBezTo>
                    <a:lnTo>
                      <a:pt x="172720" y="0"/>
                    </a:lnTo>
                    <a:lnTo>
                      <a:pt x="172720" y="1270"/>
                    </a:lnTo>
                    <a:cubicBezTo>
                      <a:pt x="76200" y="5080"/>
                      <a:pt x="0" y="83820"/>
                      <a:pt x="0" y="180340"/>
                    </a:cubicBezTo>
                    <a:cubicBezTo>
                      <a:pt x="0" y="276860"/>
                      <a:pt x="77470" y="355600"/>
                      <a:pt x="172720" y="359410"/>
                    </a:cubicBezTo>
                    <a:lnTo>
                      <a:pt x="172720" y="360680"/>
                    </a:lnTo>
                    <a:lnTo>
                      <a:pt x="1570621" y="360680"/>
                    </a:lnTo>
                    <a:cubicBezTo>
                      <a:pt x="1669680" y="360680"/>
                      <a:pt x="1750961" y="279400"/>
                      <a:pt x="1750961" y="180340"/>
                    </a:cubicBezTo>
                    <a:close/>
                  </a:path>
                </a:pathLst>
              </a:custGeom>
              <a:solidFill>
                <a:srgbClr val="D8373F"/>
              </a:solidFill>
            </p:spPr>
          </p:sp>
        </p:grpSp>
        <p:grpSp>
          <p:nvGrpSpPr>
            <p:cNvPr name="Group 22" id="22"/>
            <p:cNvGrpSpPr/>
            <p:nvPr/>
          </p:nvGrpSpPr>
          <p:grpSpPr>
            <a:xfrm rot="-5400000">
              <a:off x="418431" y="1551623"/>
              <a:ext cx="416521" cy="214141"/>
              <a:chOff x="0" y="0"/>
              <a:chExt cx="790478" cy="406400"/>
            </a:xfrm>
          </p:grpSpPr>
          <p:sp>
            <p:nvSpPr>
              <p:cNvPr name="Freeform 23" id="23"/>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grpSp>
        <p:nvGrpSpPr>
          <p:cNvPr name="Group 24" id="24"/>
          <p:cNvGrpSpPr/>
          <p:nvPr/>
        </p:nvGrpSpPr>
        <p:grpSpPr>
          <a:xfrm rot="-978450">
            <a:off x="13732842" y="7377500"/>
            <a:ext cx="11231177" cy="10942814"/>
            <a:chOff x="0" y="0"/>
            <a:chExt cx="14974903" cy="14590419"/>
          </a:xfrm>
        </p:grpSpPr>
        <p:sp>
          <p:nvSpPr>
            <p:cNvPr name="Freeform 25" id="25"/>
            <p:cNvSpPr/>
            <p:nvPr/>
          </p:nvSpPr>
          <p:spPr>
            <a:xfrm flipH="false" flipV="false" rot="3384225">
              <a:off x="1560255" y="293348"/>
              <a:ext cx="2557984" cy="3456735"/>
            </a:xfrm>
            <a:custGeom>
              <a:avLst/>
              <a:gdLst/>
              <a:ahLst/>
              <a:cxnLst/>
              <a:rect r="r" b="b" t="t" l="l"/>
              <a:pathLst>
                <a:path h="3456735" w="2557984">
                  <a:moveTo>
                    <a:pt x="0" y="0"/>
                  </a:moveTo>
                  <a:lnTo>
                    <a:pt x="2557984" y="0"/>
                  </a:lnTo>
                  <a:lnTo>
                    <a:pt x="2557984" y="3456735"/>
                  </a:lnTo>
                  <a:lnTo>
                    <a:pt x="0" y="345673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26" id="26"/>
            <p:cNvSpPr/>
            <p:nvPr/>
          </p:nvSpPr>
          <p:spPr>
            <a:xfrm flipH="false" flipV="false" rot="2798887">
              <a:off x="11558737" y="10742853"/>
              <a:ext cx="2559775" cy="3459156"/>
            </a:xfrm>
            <a:custGeom>
              <a:avLst/>
              <a:gdLst/>
              <a:ahLst/>
              <a:cxnLst/>
              <a:rect r="r" b="b" t="t" l="l"/>
              <a:pathLst>
                <a:path h="3459156" w="2559775">
                  <a:moveTo>
                    <a:pt x="0" y="0"/>
                  </a:moveTo>
                  <a:lnTo>
                    <a:pt x="2559775" y="0"/>
                  </a:lnTo>
                  <a:lnTo>
                    <a:pt x="2559775" y="3459156"/>
                  </a:lnTo>
                  <a:lnTo>
                    <a:pt x="0" y="345915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27" id="27"/>
            <p:cNvSpPr/>
            <p:nvPr/>
          </p:nvSpPr>
          <p:spPr>
            <a:xfrm flipH="false" flipV="false" rot="-10727451">
              <a:off x="6342834" y="1541992"/>
              <a:ext cx="2318110" cy="3132581"/>
            </a:xfrm>
            <a:custGeom>
              <a:avLst/>
              <a:gdLst/>
              <a:ahLst/>
              <a:cxnLst/>
              <a:rect r="r" b="b" t="t" l="l"/>
              <a:pathLst>
                <a:path h="3132581" w="2318110">
                  <a:moveTo>
                    <a:pt x="0" y="0"/>
                  </a:moveTo>
                  <a:lnTo>
                    <a:pt x="2318110" y="0"/>
                  </a:lnTo>
                  <a:lnTo>
                    <a:pt x="2318110" y="3132581"/>
                  </a:lnTo>
                  <a:lnTo>
                    <a:pt x="0" y="313258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28" id="28"/>
            <p:cNvSpPr/>
            <p:nvPr/>
          </p:nvSpPr>
          <p:spPr>
            <a:xfrm flipH="false" flipV="false" rot="-2829071">
              <a:off x="10826408" y="343534"/>
              <a:ext cx="2284078" cy="3086592"/>
            </a:xfrm>
            <a:custGeom>
              <a:avLst/>
              <a:gdLst/>
              <a:ahLst/>
              <a:cxnLst/>
              <a:rect r="r" b="b" t="t" l="l"/>
              <a:pathLst>
                <a:path h="3086592" w="2284078">
                  <a:moveTo>
                    <a:pt x="0" y="0"/>
                  </a:moveTo>
                  <a:lnTo>
                    <a:pt x="2284077" y="0"/>
                  </a:lnTo>
                  <a:lnTo>
                    <a:pt x="2284077" y="3086592"/>
                  </a:lnTo>
                  <a:lnTo>
                    <a:pt x="0" y="3086592"/>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29" id="29"/>
            <p:cNvSpPr/>
            <p:nvPr/>
          </p:nvSpPr>
          <p:spPr>
            <a:xfrm flipH="false" flipV="false" rot="-2940608">
              <a:off x="842904" y="10497517"/>
              <a:ext cx="2493946" cy="3370198"/>
            </a:xfrm>
            <a:custGeom>
              <a:avLst/>
              <a:gdLst/>
              <a:ahLst/>
              <a:cxnLst/>
              <a:rect r="r" b="b" t="t" l="l"/>
              <a:pathLst>
                <a:path h="3370198" w="2493946">
                  <a:moveTo>
                    <a:pt x="0" y="0"/>
                  </a:moveTo>
                  <a:lnTo>
                    <a:pt x="2493946" y="0"/>
                  </a:lnTo>
                  <a:lnTo>
                    <a:pt x="2493946" y="3370198"/>
                  </a:lnTo>
                  <a:lnTo>
                    <a:pt x="0" y="337019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0" id="30"/>
            <p:cNvSpPr/>
            <p:nvPr/>
          </p:nvSpPr>
          <p:spPr>
            <a:xfrm flipH="false" flipV="false" rot="-10333951">
              <a:off x="6194077" y="10787332"/>
              <a:ext cx="2493946" cy="3370198"/>
            </a:xfrm>
            <a:custGeom>
              <a:avLst/>
              <a:gdLst/>
              <a:ahLst/>
              <a:cxnLst/>
              <a:rect r="r" b="b" t="t" l="l"/>
              <a:pathLst>
                <a:path h="3370198" w="2493946">
                  <a:moveTo>
                    <a:pt x="0" y="0"/>
                  </a:moveTo>
                  <a:lnTo>
                    <a:pt x="2493946" y="0"/>
                  </a:lnTo>
                  <a:lnTo>
                    <a:pt x="2493946" y="3370198"/>
                  </a:lnTo>
                  <a:lnTo>
                    <a:pt x="0" y="337019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Freeform 31" id="31"/>
          <p:cNvSpPr/>
          <p:nvPr/>
        </p:nvSpPr>
        <p:spPr>
          <a:xfrm flipH="true" flipV="false" rot="0">
            <a:off x="12422436" y="2493001"/>
            <a:ext cx="5841320" cy="5300998"/>
          </a:xfrm>
          <a:custGeom>
            <a:avLst/>
            <a:gdLst/>
            <a:ahLst/>
            <a:cxnLst/>
            <a:rect r="r" b="b" t="t" l="l"/>
            <a:pathLst>
              <a:path h="5300998" w="5841320">
                <a:moveTo>
                  <a:pt x="5841320" y="0"/>
                </a:moveTo>
                <a:lnTo>
                  <a:pt x="0" y="0"/>
                </a:lnTo>
                <a:lnTo>
                  <a:pt x="0" y="5300998"/>
                </a:lnTo>
                <a:lnTo>
                  <a:pt x="5841320" y="5300998"/>
                </a:lnTo>
                <a:lnTo>
                  <a:pt x="584132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32" id="32"/>
          <p:cNvSpPr txBox="true"/>
          <p:nvPr/>
        </p:nvSpPr>
        <p:spPr>
          <a:xfrm rot="0">
            <a:off x="1028701" y="990600"/>
            <a:ext cx="7971935" cy="495300"/>
          </a:xfrm>
          <a:prstGeom prst="rect">
            <a:avLst/>
          </a:prstGeom>
        </p:spPr>
        <p:txBody>
          <a:bodyPr anchor="t" rtlCol="false" tIns="0" lIns="0" bIns="0" rIns="0">
            <a:spAutoFit/>
          </a:bodyPr>
          <a:lstStyle/>
          <a:p>
            <a:pPr>
              <a:lnSpc>
                <a:spcPts val="3900"/>
              </a:lnSpc>
            </a:pPr>
            <a:r>
              <a:rPr lang="en-US" sz="3000" spc="65">
                <a:solidFill>
                  <a:srgbClr val="FFFFFF"/>
                </a:solidFill>
                <a:latin typeface="Poppins Medium Bold"/>
              </a:rPr>
              <a:t>Never Have a Bad Meal</a:t>
            </a:r>
          </a:p>
        </p:txBody>
      </p:sp>
      <p:sp>
        <p:nvSpPr>
          <p:cNvPr name="TextBox 33" id="33"/>
          <p:cNvSpPr txBox="true"/>
          <p:nvPr/>
        </p:nvSpPr>
        <p:spPr>
          <a:xfrm rot="0">
            <a:off x="514350" y="3119239"/>
            <a:ext cx="9466759" cy="4172347"/>
          </a:xfrm>
          <a:prstGeom prst="rect">
            <a:avLst/>
          </a:prstGeom>
        </p:spPr>
        <p:txBody>
          <a:bodyPr anchor="t" rtlCol="false" tIns="0" lIns="0" bIns="0" rIns="0">
            <a:spAutoFit/>
          </a:bodyPr>
          <a:lstStyle/>
          <a:p>
            <a:pPr>
              <a:lnSpc>
                <a:spcPts val="10812"/>
              </a:lnSpc>
            </a:pPr>
            <a:r>
              <a:rPr lang="en-US" sz="10200">
                <a:solidFill>
                  <a:srgbClr val="FFFFFF"/>
                </a:solidFill>
                <a:latin typeface="Saira Heavy"/>
              </a:rPr>
              <a:t>ZOMATO RESTAURANTS ANALYSIS</a:t>
            </a:r>
          </a:p>
        </p:txBody>
      </p:sp>
      <p:grpSp>
        <p:nvGrpSpPr>
          <p:cNvPr name="Group 34" id="34"/>
          <p:cNvGrpSpPr/>
          <p:nvPr/>
        </p:nvGrpSpPr>
        <p:grpSpPr>
          <a:xfrm rot="-819829">
            <a:off x="10043698" y="-9119091"/>
            <a:ext cx="11231177" cy="10942814"/>
            <a:chOff x="0" y="0"/>
            <a:chExt cx="14974903" cy="14590419"/>
          </a:xfrm>
        </p:grpSpPr>
        <p:sp>
          <p:nvSpPr>
            <p:cNvPr name="Freeform 35" id="35"/>
            <p:cNvSpPr/>
            <p:nvPr/>
          </p:nvSpPr>
          <p:spPr>
            <a:xfrm flipH="false" flipV="false" rot="3384225">
              <a:off x="1560255" y="293348"/>
              <a:ext cx="2557984" cy="3456735"/>
            </a:xfrm>
            <a:custGeom>
              <a:avLst/>
              <a:gdLst/>
              <a:ahLst/>
              <a:cxnLst/>
              <a:rect r="r" b="b" t="t" l="l"/>
              <a:pathLst>
                <a:path h="3456735" w="2557984">
                  <a:moveTo>
                    <a:pt x="0" y="0"/>
                  </a:moveTo>
                  <a:lnTo>
                    <a:pt x="2557984" y="0"/>
                  </a:lnTo>
                  <a:lnTo>
                    <a:pt x="2557984" y="3456735"/>
                  </a:lnTo>
                  <a:lnTo>
                    <a:pt x="0" y="345673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6" id="36"/>
            <p:cNvSpPr/>
            <p:nvPr/>
          </p:nvSpPr>
          <p:spPr>
            <a:xfrm flipH="false" flipV="false" rot="2798887">
              <a:off x="11558737" y="10742853"/>
              <a:ext cx="2559775" cy="3459156"/>
            </a:xfrm>
            <a:custGeom>
              <a:avLst/>
              <a:gdLst/>
              <a:ahLst/>
              <a:cxnLst/>
              <a:rect r="r" b="b" t="t" l="l"/>
              <a:pathLst>
                <a:path h="3459156" w="2559775">
                  <a:moveTo>
                    <a:pt x="0" y="0"/>
                  </a:moveTo>
                  <a:lnTo>
                    <a:pt x="2559775" y="0"/>
                  </a:lnTo>
                  <a:lnTo>
                    <a:pt x="2559775" y="3459156"/>
                  </a:lnTo>
                  <a:lnTo>
                    <a:pt x="0" y="345915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7" id="37"/>
            <p:cNvSpPr/>
            <p:nvPr/>
          </p:nvSpPr>
          <p:spPr>
            <a:xfrm flipH="false" flipV="false" rot="-10727451">
              <a:off x="6342834" y="1541992"/>
              <a:ext cx="2318110" cy="3132581"/>
            </a:xfrm>
            <a:custGeom>
              <a:avLst/>
              <a:gdLst/>
              <a:ahLst/>
              <a:cxnLst/>
              <a:rect r="r" b="b" t="t" l="l"/>
              <a:pathLst>
                <a:path h="3132581" w="2318110">
                  <a:moveTo>
                    <a:pt x="0" y="0"/>
                  </a:moveTo>
                  <a:lnTo>
                    <a:pt x="2318110" y="0"/>
                  </a:lnTo>
                  <a:lnTo>
                    <a:pt x="2318110" y="3132581"/>
                  </a:lnTo>
                  <a:lnTo>
                    <a:pt x="0" y="313258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8" id="38"/>
            <p:cNvSpPr/>
            <p:nvPr/>
          </p:nvSpPr>
          <p:spPr>
            <a:xfrm flipH="false" flipV="false" rot="-2829071">
              <a:off x="10826408" y="343534"/>
              <a:ext cx="2284078" cy="3086592"/>
            </a:xfrm>
            <a:custGeom>
              <a:avLst/>
              <a:gdLst/>
              <a:ahLst/>
              <a:cxnLst/>
              <a:rect r="r" b="b" t="t" l="l"/>
              <a:pathLst>
                <a:path h="3086592" w="2284078">
                  <a:moveTo>
                    <a:pt x="0" y="0"/>
                  </a:moveTo>
                  <a:lnTo>
                    <a:pt x="2284077" y="0"/>
                  </a:lnTo>
                  <a:lnTo>
                    <a:pt x="2284077" y="3086592"/>
                  </a:lnTo>
                  <a:lnTo>
                    <a:pt x="0" y="3086592"/>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9" id="39"/>
            <p:cNvSpPr/>
            <p:nvPr/>
          </p:nvSpPr>
          <p:spPr>
            <a:xfrm flipH="false" flipV="false" rot="-2940608">
              <a:off x="842904" y="10497517"/>
              <a:ext cx="2493946" cy="3370198"/>
            </a:xfrm>
            <a:custGeom>
              <a:avLst/>
              <a:gdLst/>
              <a:ahLst/>
              <a:cxnLst/>
              <a:rect r="r" b="b" t="t" l="l"/>
              <a:pathLst>
                <a:path h="3370198" w="2493946">
                  <a:moveTo>
                    <a:pt x="0" y="0"/>
                  </a:moveTo>
                  <a:lnTo>
                    <a:pt x="2493946" y="0"/>
                  </a:lnTo>
                  <a:lnTo>
                    <a:pt x="2493946" y="3370198"/>
                  </a:lnTo>
                  <a:lnTo>
                    <a:pt x="0" y="337019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0" id="40"/>
            <p:cNvSpPr/>
            <p:nvPr/>
          </p:nvSpPr>
          <p:spPr>
            <a:xfrm flipH="false" flipV="false" rot="-10333951">
              <a:off x="6194077" y="10787332"/>
              <a:ext cx="2493946" cy="3370198"/>
            </a:xfrm>
            <a:custGeom>
              <a:avLst/>
              <a:gdLst/>
              <a:ahLst/>
              <a:cxnLst/>
              <a:rect r="r" b="b" t="t" l="l"/>
              <a:pathLst>
                <a:path h="3370198" w="2493946">
                  <a:moveTo>
                    <a:pt x="0" y="0"/>
                  </a:moveTo>
                  <a:lnTo>
                    <a:pt x="2493946" y="0"/>
                  </a:lnTo>
                  <a:lnTo>
                    <a:pt x="2493946" y="3370198"/>
                  </a:lnTo>
                  <a:lnTo>
                    <a:pt x="0" y="337019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TextBox 41" id="41"/>
          <p:cNvSpPr txBox="true"/>
          <p:nvPr/>
        </p:nvSpPr>
        <p:spPr>
          <a:xfrm rot="0">
            <a:off x="1028700" y="8869680"/>
            <a:ext cx="7971936" cy="388620"/>
          </a:xfrm>
          <a:prstGeom prst="rect">
            <a:avLst/>
          </a:prstGeom>
        </p:spPr>
        <p:txBody>
          <a:bodyPr anchor="t" rtlCol="false" tIns="0" lIns="0" bIns="0" rIns="0">
            <a:spAutoFit/>
          </a:bodyPr>
          <a:lstStyle/>
          <a:p>
            <a:pPr>
              <a:lnSpc>
                <a:spcPts val="3120"/>
              </a:lnSpc>
            </a:pPr>
            <a:r>
              <a:rPr lang="en-US" sz="2400" spc="336">
                <a:solidFill>
                  <a:srgbClr val="FFFFFF"/>
                </a:solidFill>
                <a:latin typeface="Poppins Light"/>
              </a:rPr>
              <a:t>RHEA CHAWLA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1025901" y="-603764"/>
            <a:ext cx="3034536" cy="4242063"/>
            <a:chOff x="0" y="0"/>
            <a:chExt cx="4046048" cy="5656085"/>
          </a:xfrm>
        </p:grpSpPr>
        <p:grpSp>
          <p:nvGrpSpPr>
            <p:cNvPr name="Group 3" id="3"/>
            <p:cNvGrpSpPr/>
            <p:nvPr/>
          </p:nvGrpSpPr>
          <p:grpSpPr>
            <a:xfrm rot="-5400000">
              <a:off x="-1080150" y="2817234"/>
              <a:ext cx="2336215" cy="175916"/>
              <a:chOff x="0" y="0"/>
              <a:chExt cx="5397101" cy="406400"/>
            </a:xfrm>
          </p:grpSpPr>
          <p:sp>
            <p:nvSpPr>
              <p:cNvPr name="Freeform 4" id="4"/>
              <p:cNvSpPr/>
              <p:nvPr/>
            </p:nvSpPr>
            <p:spPr>
              <a:xfrm flipH="false" flipV="false" rot="0">
                <a:off x="17780" y="22860"/>
                <a:ext cx="5371701" cy="360680"/>
              </a:xfrm>
              <a:custGeom>
                <a:avLst/>
                <a:gdLst/>
                <a:ahLst/>
                <a:cxnLst/>
                <a:rect r="r" b="b" t="t" l="l"/>
                <a:pathLst>
                  <a:path h="360680" w="5371701">
                    <a:moveTo>
                      <a:pt x="5371701" y="180340"/>
                    </a:moveTo>
                    <a:cubicBezTo>
                      <a:pt x="5371701" y="81280"/>
                      <a:pt x="5291691" y="0"/>
                      <a:pt x="5191361" y="0"/>
                    </a:cubicBezTo>
                    <a:lnTo>
                      <a:pt x="172720" y="0"/>
                    </a:lnTo>
                    <a:lnTo>
                      <a:pt x="172720" y="1270"/>
                    </a:lnTo>
                    <a:cubicBezTo>
                      <a:pt x="76200" y="5080"/>
                      <a:pt x="0" y="83820"/>
                      <a:pt x="0" y="180340"/>
                    </a:cubicBezTo>
                    <a:cubicBezTo>
                      <a:pt x="0" y="276860"/>
                      <a:pt x="77470" y="355600"/>
                      <a:pt x="172720" y="359410"/>
                    </a:cubicBezTo>
                    <a:lnTo>
                      <a:pt x="172720" y="360680"/>
                    </a:lnTo>
                    <a:lnTo>
                      <a:pt x="5191361" y="360680"/>
                    </a:lnTo>
                    <a:cubicBezTo>
                      <a:pt x="5290421" y="360680"/>
                      <a:pt x="5371701" y="279400"/>
                      <a:pt x="5371701" y="180340"/>
                    </a:cubicBezTo>
                    <a:close/>
                  </a:path>
                </a:pathLst>
              </a:custGeom>
              <a:solidFill>
                <a:srgbClr val="D8373F"/>
              </a:solidFill>
            </p:spPr>
          </p:sp>
        </p:grpSp>
        <p:grpSp>
          <p:nvGrpSpPr>
            <p:cNvPr name="Group 5" id="5"/>
            <p:cNvGrpSpPr/>
            <p:nvPr/>
          </p:nvGrpSpPr>
          <p:grpSpPr>
            <a:xfrm rot="-5400000">
              <a:off x="1130047" y="2740084"/>
              <a:ext cx="5656085" cy="175916"/>
              <a:chOff x="0" y="0"/>
              <a:chExt cx="13066629" cy="406400"/>
            </a:xfrm>
          </p:grpSpPr>
          <p:sp>
            <p:nvSpPr>
              <p:cNvPr name="Freeform 6" id="6"/>
              <p:cNvSpPr/>
              <p:nvPr/>
            </p:nvSpPr>
            <p:spPr>
              <a:xfrm flipH="false" flipV="false" rot="0">
                <a:off x="17780" y="22860"/>
                <a:ext cx="13041229" cy="360680"/>
              </a:xfrm>
              <a:custGeom>
                <a:avLst/>
                <a:gdLst/>
                <a:ahLst/>
                <a:cxnLst/>
                <a:rect r="r" b="b" t="t" l="l"/>
                <a:pathLst>
                  <a:path h="360680" w="13041229">
                    <a:moveTo>
                      <a:pt x="13041229" y="180340"/>
                    </a:moveTo>
                    <a:cubicBezTo>
                      <a:pt x="13041229" y="81280"/>
                      <a:pt x="12961219" y="0"/>
                      <a:pt x="12860889" y="0"/>
                    </a:cubicBezTo>
                    <a:lnTo>
                      <a:pt x="172720" y="0"/>
                    </a:lnTo>
                    <a:lnTo>
                      <a:pt x="172720" y="1270"/>
                    </a:lnTo>
                    <a:cubicBezTo>
                      <a:pt x="76200" y="5080"/>
                      <a:pt x="0" y="83820"/>
                      <a:pt x="0" y="180340"/>
                    </a:cubicBezTo>
                    <a:cubicBezTo>
                      <a:pt x="0" y="276860"/>
                      <a:pt x="77470" y="355600"/>
                      <a:pt x="172720" y="359410"/>
                    </a:cubicBezTo>
                    <a:lnTo>
                      <a:pt x="172720" y="360680"/>
                    </a:lnTo>
                    <a:lnTo>
                      <a:pt x="12860889" y="360680"/>
                    </a:lnTo>
                    <a:cubicBezTo>
                      <a:pt x="12959949" y="360680"/>
                      <a:pt x="13041229" y="279400"/>
                      <a:pt x="13041229" y="180340"/>
                    </a:cubicBezTo>
                    <a:close/>
                  </a:path>
                </a:pathLst>
              </a:custGeom>
              <a:solidFill>
                <a:srgbClr val="D8373F"/>
              </a:solidFill>
            </p:spPr>
          </p:sp>
        </p:grpSp>
        <p:grpSp>
          <p:nvGrpSpPr>
            <p:cNvPr name="Group 7" id="7"/>
            <p:cNvGrpSpPr/>
            <p:nvPr/>
          </p:nvGrpSpPr>
          <p:grpSpPr>
            <a:xfrm rot="-5400000">
              <a:off x="2529013" y="3624613"/>
              <a:ext cx="1769058" cy="175916"/>
              <a:chOff x="0" y="0"/>
              <a:chExt cx="4086860" cy="406400"/>
            </a:xfrm>
          </p:grpSpPr>
          <p:sp>
            <p:nvSpPr>
              <p:cNvPr name="Freeform 8" id="8"/>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9" id="9"/>
            <p:cNvGrpSpPr/>
            <p:nvPr/>
          </p:nvGrpSpPr>
          <p:grpSpPr>
            <a:xfrm rot="-5400000">
              <a:off x="3154499" y="1820211"/>
              <a:ext cx="342170" cy="175916"/>
              <a:chOff x="0" y="0"/>
              <a:chExt cx="790478" cy="406400"/>
            </a:xfrm>
          </p:grpSpPr>
          <p:sp>
            <p:nvSpPr>
              <p:cNvPr name="Freeform 10" id="10"/>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11" id="11"/>
            <p:cNvGrpSpPr/>
            <p:nvPr/>
          </p:nvGrpSpPr>
          <p:grpSpPr>
            <a:xfrm rot="-5400000">
              <a:off x="-369705" y="3100813"/>
              <a:ext cx="1769058" cy="175916"/>
              <a:chOff x="0" y="0"/>
              <a:chExt cx="4086860" cy="406400"/>
            </a:xfrm>
          </p:grpSpPr>
          <p:sp>
            <p:nvSpPr>
              <p:cNvPr name="Freeform 12" id="12"/>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3" id="13"/>
            <p:cNvGrpSpPr/>
            <p:nvPr/>
          </p:nvGrpSpPr>
          <p:grpSpPr>
            <a:xfrm rot="-5400000">
              <a:off x="71601" y="2533655"/>
              <a:ext cx="1769058" cy="175916"/>
              <a:chOff x="0" y="0"/>
              <a:chExt cx="4086860" cy="406400"/>
            </a:xfrm>
          </p:grpSpPr>
          <p:sp>
            <p:nvSpPr>
              <p:cNvPr name="Freeform 14" id="14"/>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5" id="15"/>
            <p:cNvGrpSpPr/>
            <p:nvPr/>
          </p:nvGrpSpPr>
          <p:grpSpPr>
            <a:xfrm rot="-5400000">
              <a:off x="542597" y="2533655"/>
              <a:ext cx="1769058" cy="175916"/>
              <a:chOff x="0" y="0"/>
              <a:chExt cx="4086860" cy="406400"/>
            </a:xfrm>
          </p:grpSpPr>
          <p:sp>
            <p:nvSpPr>
              <p:cNvPr name="Freeform 16" id="16"/>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7" id="17"/>
            <p:cNvGrpSpPr/>
            <p:nvPr/>
          </p:nvGrpSpPr>
          <p:grpSpPr>
            <a:xfrm rot="-5400000">
              <a:off x="998883" y="1445737"/>
              <a:ext cx="1769058" cy="175916"/>
              <a:chOff x="0" y="0"/>
              <a:chExt cx="4086860" cy="406400"/>
            </a:xfrm>
          </p:grpSpPr>
          <p:sp>
            <p:nvSpPr>
              <p:cNvPr name="Freeform 18" id="18"/>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9" id="19"/>
            <p:cNvGrpSpPr/>
            <p:nvPr/>
          </p:nvGrpSpPr>
          <p:grpSpPr>
            <a:xfrm rot="-5400000">
              <a:off x="1712327" y="83127"/>
              <a:ext cx="342170" cy="175916"/>
              <a:chOff x="0" y="0"/>
              <a:chExt cx="790478" cy="406400"/>
            </a:xfrm>
          </p:grpSpPr>
          <p:sp>
            <p:nvSpPr>
              <p:cNvPr name="Freeform 20" id="20"/>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21" id="21"/>
            <p:cNvGrpSpPr/>
            <p:nvPr/>
          </p:nvGrpSpPr>
          <p:grpSpPr>
            <a:xfrm rot="-5400000">
              <a:off x="2145387" y="1061275"/>
              <a:ext cx="768924" cy="175916"/>
              <a:chOff x="0" y="0"/>
              <a:chExt cx="1776361" cy="406400"/>
            </a:xfrm>
          </p:grpSpPr>
          <p:sp>
            <p:nvSpPr>
              <p:cNvPr name="Freeform 22" id="22"/>
              <p:cNvSpPr/>
              <p:nvPr/>
            </p:nvSpPr>
            <p:spPr>
              <a:xfrm flipH="false" flipV="false" rot="0">
                <a:off x="17780" y="22860"/>
                <a:ext cx="1750961" cy="360680"/>
              </a:xfrm>
              <a:custGeom>
                <a:avLst/>
                <a:gdLst/>
                <a:ahLst/>
                <a:cxnLst/>
                <a:rect r="r" b="b" t="t" l="l"/>
                <a:pathLst>
                  <a:path h="360680" w="1750961">
                    <a:moveTo>
                      <a:pt x="1750961" y="180340"/>
                    </a:moveTo>
                    <a:cubicBezTo>
                      <a:pt x="1750961" y="81280"/>
                      <a:pt x="1670951" y="0"/>
                      <a:pt x="1570621" y="0"/>
                    </a:cubicBezTo>
                    <a:lnTo>
                      <a:pt x="172720" y="0"/>
                    </a:lnTo>
                    <a:lnTo>
                      <a:pt x="172720" y="1270"/>
                    </a:lnTo>
                    <a:cubicBezTo>
                      <a:pt x="76200" y="5080"/>
                      <a:pt x="0" y="83820"/>
                      <a:pt x="0" y="180340"/>
                    </a:cubicBezTo>
                    <a:cubicBezTo>
                      <a:pt x="0" y="276860"/>
                      <a:pt x="77470" y="355600"/>
                      <a:pt x="172720" y="359410"/>
                    </a:cubicBezTo>
                    <a:lnTo>
                      <a:pt x="172720" y="360680"/>
                    </a:lnTo>
                    <a:lnTo>
                      <a:pt x="1570621" y="360680"/>
                    </a:lnTo>
                    <a:cubicBezTo>
                      <a:pt x="1669680" y="360680"/>
                      <a:pt x="1750961" y="279400"/>
                      <a:pt x="1750961" y="180340"/>
                    </a:cubicBezTo>
                    <a:close/>
                  </a:path>
                </a:pathLst>
              </a:custGeom>
              <a:solidFill>
                <a:srgbClr val="D8373F"/>
              </a:solidFill>
            </p:spPr>
          </p:sp>
        </p:grpSp>
        <p:grpSp>
          <p:nvGrpSpPr>
            <p:cNvPr name="Group 23" id="23"/>
            <p:cNvGrpSpPr/>
            <p:nvPr/>
          </p:nvGrpSpPr>
          <p:grpSpPr>
            <a:xfrm rot="-5400000">
              <a:off x="343739" y="1274652"/>
              <a:ext cx="342170" cy="175916"/>
              <a:chOff x="0" y="0"/>
              <a:chExt cx="790478" cy="406400"/>
            </a:xfrm>
          </p:grpSpPr>
          <p:sp>
            <p:nvSpPr>
              <p:cNvPr name="Freeform 24" id="24"/>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sp>
        <p:nvSpPr>
          <p:cNvPr name="Freeform 25" id="25"/>
          <p:cNvSpPr/>
          <p:nvPr/>
        </p:nvSpPr>
        <p:spPr>
          <a:xfrm flipH="false" flipV="false" rot="0">
            <a:off x="14186873" y="0"/>
            <a:ext cx="3847338" cy="4114800"/>
          </a:xfrm>
          <a:custGeom>
            <a:avLst/>
            <a:gdLst/>
            <a:ahLst/>
            <a:cxnLst/>
            <a:rect r="r" b="b" t="t" l="l"/>
            <a:pathLst>
              <a:path h="4114800" w="3847338">
                <a:moveTo>
                  <a:pt x="0" y="0"/>
                </a:moveTo>
                <a:lnTo>
                  <a:pt x="3847338" y="0"/>
                </a:lnTo>
                <a:lnTo>
                  <a:pt x="384733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6" id="26"/>
          <p:cNvGrpSpPr/>
          <p:nvPr/>
        </p:nvGrpSpPr>
        <p:grpSpPr>
          <a:xfrm rot="0">
            <a:off x="1028700" y="1155666"/>
            <a:ext cx="9245844" cy="2777393"/>
            <a:chOff x="0" y="0"/>
            <a:chExt cx="12327792" cy="3703190"/>
          </a:xfrm>
        </p:grpSpPr>
        <p:sp>
          <p:nvSpPr>
            <p:cNvPr name="TextBox 27" id="27"/>
            <p:cNvSpPr txBox="true"/>
            <p:nvPr/>
          </p:nvSpPr>
          <p:spPr>
            <a:xfrm rot="0">
              <a:off x="0" y="152400"/>
              <a:ext cx="12327792" cy="2810933"/>
            </a:xfrm>
            <a:prstGeom prst="rect">
              <a:avLst/>
            </a:prstGeom>
          </p:spPr>
          <p:txBody>
            <a:bodyPr anchor="t" rtlCol="false" tIns="0" lIns="0" bIns="0" rIns="0">
              <a:spAutoFit/>
            </a:bodyPr>
            <a:lstStyle/>
            <a:p>
              <a:pPr>
                <a:lnSpc>
                  <a:spcPts val="8000"/>
                </a:lnSpc>
              </a:pPr>
              <a:r>
                <a:rPr lang="en-US" sz="8000" spc="-80">
                  <a:solidFill>
                    <a:srgbClr val="D8373F"/>
                  </a:solidFill>
                  <a:latin typeface="Saira Heavy"/>
                </a:rPr>
                <a:t>UNVEILING INSIGHTS -</a:t>
              </a:r>
            </a:p>
          </p:txBody>
        </p:sp>
        <p:sp>
          <p:nvSpPr>
            <p:cNvPr name="TextBox 28" id="28"/>
            <p:cNvSpPr txBox="true"/>
            <p:nvPr/>
          </p:nvSpPr>
          <p:spPr>
            <a:xfrm rot="0">
              <a:off x="0" y="3017390"/>
              <a:ext cx="12327792" cy="685800"/>
            </a:xfrm>
            <a:prstGeom prst="rect">
              <a:avLst/>
            </a:prstGeom>
          </p:spPr>
          <p:txBody>
            <a:bodyPr anchor="t" rtlCol="false" tIns="0" lIns="0" bIns="0" rIns="0">
              <a:spAutoFit/>
            </a:bodyPr>
            <a:lstStyle/>
            <a:p>
              <a:pPr>
                <a:lnSpc>
                  <a:spcPts val="4079"/>
                </a:lnSpc>
              </a:pPr>
              <a:r>
                <a:rPr lang="en-US" sz="3400" spc="238">
                  <a:solidFill>
                    <a:srgbClr val="D8373F">
                      <a:alpha val="27843"/>
                    </a:srgbClr>
                  </a:solidFill>
                  <a:latin typeface="Poppins Bold Italics"/>
                </a:rPr>
                <a:t>ZOMATO RESTAURANTS ANALYSIS</a:t>
              </a:r>
            </a:p>
          </p:txBody>
        </p:sp>
      </p:grpSp>
      <p:sp>
        <p:nvSpPr>
          <p:cNvPr name="TextBox 29" id="29"/>
          <p:cNvSpPr txBox="true"/>
          <p:nvPr/>
        </p:nvSpPr>
        <p:spPr>
          <a:xfrm rot="0">
            <a:off x="1311930" y="4825485"/>
            <a:ext cx="15664141" cy="3495626"/>
          </a:xfrm>
          <a:prstGeom prst="rect">
            <a:avLst/>
          </a:prstGeom>
        </p:spPr>
        <p:txBody>
          <a:bodyPr anchor="t" rtlCol="false" tIns="0" lIns="0" bIns="0" rIns="0">
            <a:spAutoFit/>
          </a:bodyPr>
          <a:lstStyle/>
          <a:p>
            <a:pPr algn="ctr">
              <a:lnSpc>
                <a:spcPts val="3904"/>
              </a:lnSpc>
              <a:spcBef>
                <a:spcPct val="0"/>
              </a:spcBef>
            </a:pPr>
            <a:r>
              <a:rPr lang="en-US" sz="3003" spc="66">
                <a:solidFill>
                  <a:srgbClr val="D8373F"/>
                </a:solidFill>
                <a:latin typeface="Poppins Medium"/>
              </a:rPr>
              <a:t>Zomato, the popular online food delivery and restaurant discovery platform, has revolutionized the way people explore and experience cuisines from around the world. For food enthusiasts and budget-conscious diners, Zomato's vast dataset provides a treasure trove of information about restaurants' offerings, costs, and ratings. In this data analysis project, we aim to harness the power of data to predict two critical aspects of dining: the average cost for two people and the price range of restaurants.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18291" y="-482123"/>
            <a:ext cx="11818624" cy="11515178"/>
            <a:chOff x="0" y="0"/>
            <a:chExt cx="15758165" cy="15353570"/>
          </a:xfrm>
        </p:grpSpPr>
        <p:sp>
          <p:nvSpPr>
            <p:cNvPr name="Freeform 3" id="3"/>
            <p:cNvSpPr/>
            <p:nvPr/>
          </p:nvSpPr>
          <p:spPr>
            <a:xfrm flipH="false" flipV="false" rot="3384225">
              <a:off x="1641864" y="308692"/>
              <a:ext cx="2691779" cy="3637539"/>
            </a:xfrm>
            <a:custGeom>
              <a:avLst/>
              <a:gdLst/>
              <a:ahLst/>
              <a:cxnLst/>
              <a:rect r="r" b="b" t="t" l="l"/>
              <a:pathLst>
                <a:path h="3637539" w="2691779">
                  <a:moveTo>
                    <a:pt x="0" y="0"/>
                  </a:moveTo>
                  <a:lnTo>
                    <a:pt x="2691779" y="0"/>
                  </a:lnTo>
                  <a:lnTo>
                    <a:pt x="2691779" y="3637539"/>
                  </a:lnTo>
                  <a:lnTo>
                    <a:pt x="0" y="3637539"/>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798887">
              <a:off x="12163316" y="11304758"/>
              <a:ext cx="2693664" cy="3640087"/>
            </a:xfrm>
            <a:custGeom>
              <a:avLst/>
              <a:gdLst/>
              <a:ahLst/>
              <a:cxnLst/>
              <a:rect r="r" b="b" t="t" l="l"/>
              <a:pathLst>
                <a:path h="3640087" w="2693664">
                  <a:moveTo>
                    <a:pt x="0" y="0"/>
                  </a:moveTo>
                  <a:lnTo>
                    <a:pt x="2693664" y="0"/>
                  </a:lnTo>
                  <a:lnTo>
                    <a:pt x="2693664" y="3640087"/>
                  </a:lnTo>
                  <a:lnTo>
                    <a:pt x="0" y="3640087"/>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727451">
              <a:off x="6674595" y="1622646"/>
              <a:ext cx="2439359" cy="3296431"/>
            </a:xfrm>
            <a:custGeom>
              <a:avLst/>
              <a:gdLst/>
              <a:ahLst/>
              <a:cxnLst/>
              <a:rect r="r" b="b" t="t" l="l"/>
              <a:pathLst>
                <a:path h="3296431" w="2439359">
                  <a:moveTo>
                    <a:pt x="0" y="0"/>
                  </a:moveTo>
                  <a:lnTo>
                    <a:pt x="2439359" y="0"/>
                  </a:lnTo>
                  <a:lnTo>
                    <a:pt x="2439359" y="3296431"/>
                  </a:lnTo>
                  <a:lnTo>
                    <a:pt x="0" y="329643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829071">
              <a:off x="11392682" y="361503"/>
              <a:ext cx="2403546" cy="3248036"/>
            </a:xfrm>
            <a:custGeom>
              <a:avLst/>
              <a:gdLst/>
              <a:ahLst/>
              <a:cxnLst/>
              <a:rect r="r" b="b" t="t" l="l"/>
              <a:pathLst>
                <a:path h="3248036" w="2403546">
                  <a:moveTo>
                    <a:pt x="0" y="0"/>
                  </a:moveTo>
                  <a:lnTo>
                    <a:pt x="2403547" y="0"/>
                  </a:lnTo>
                  <a:lnTo>
                    <a:pt x="2403547" y="3248035"/>
                  </a:lnTo>
                  <a:lnTo>
                    <a:pt x="0" y="324803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2940608">
              <a:off x="886992" y="11046590"/>
              <a:ext cx="2624392" cy="3546476"/>
            </a:xfrm>
            <a:custGeom>
              <a:avLst/>
              <a:gdLst/>
              <a:ahLst/>
              <a:cxnLst/>
              <a:rect r="r" b="b" t="t" l="l"/>
              <a:pathLst>
                <a:path h="3546476" w="2624392">
                  <a:moveTo>
                    <a:pt x="0" y="0"/>
                  </a:moveTo>
                  <a:lnTo>
                    <a:pt x="2624392" y="0"/>
                  </a:lnTo>
                  <a:lnTo>
                    <a:pt x="2624392" y="3546475"/>
                  </a:lnTo>
                  <a:lnTo>
                    <a:pt x="0" y="354647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10333951">
              <a:off x="6518058" y="11351563"/>
              <a:ext cx="2624392" cy="3546476"/>
            </a:xfrm>
            <a:custGeom>
              <a:avLst/>
              <a:gdLst/>
              <a:ahLst/>
              <a:cxnLst/>
              <a:rect r="r" b="b" t="t" l="l"/>
              <a:pathLst>
                <a:path h="3546476" w="2624392">
                  <a:moveTo>
                    <a:pt x="0" y="0"/>
                  </a:moveTo>
                  <a:lnTo>
                    <a:pt x="2624392" y="0"/>
                  </a:lnTo>
                  <a:lnTo>
                    <a:pt x="2624392" y="3546476"/>
                  </a:lnTo>
                  <a:lnTo>
                    <a:pt x="0" y="354647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AutoShape 9" id="9"/>
          <p:cNvSpPr/>
          <p:nvPr/>
        </p:nvSpPr>
        <p:spPr>
          <a:xfrm rot="0">
            <a:off x="0" y="0"/>
            <a:ext cx="9407529" cy="10287000"/>
          </a:xfrm>
          <a:prstGeom prst="rect">
            <a:avLst/>
          </a:prstGeom>
          <a:solidFill>
            <a:srgbClr val="D8373F"/>
          </a:solidFill>
        </p:spPr>
      </p:sp>
      <p:sp>
        <p:nvSpPr>
          <p:cNvPr name="Freeform 10" id="10">
            <a:hlinkClick r:id="rId5" tooltip="https://docs.google.com/spreadsheets/d/1xr3HAROs0LuXzLIh15SlujbPhb5CcwEGf6otE5NmUuw/edit#gid=352699744&amp;range=B3:C18"/>
          </p:cNvPr>
          <p:cNvSpPr/>
          <p:nvPr/>
        </p:nvSpPr>
        <p:spPr>
          <a:xfrm flipH="false" flipV="false" rot="0">
            <a:off x="9695975" y="1992818"/>
            <a:ext cx="8355906" cy="6733064"/>
          </a:xfrm>
          <a:custGeom>
            <a:avLst/>
            <a:gdLst/>
            <a:ahLst/>
            <a:cxnLst/>
            <a:rect r="r" b="b" t="t" l="l"/>
            <a:pathLst>
              <a:path h="6733064" w="8355906">
                <a:moveTo>
                  <a:pt x="0" y="0"/>
                </a:moveTo>
                <a:lnTo>
                  <a:pt x="8355905" y="0"/>
                </a:lnTo>
                <a:lnTo>
                  <a:pt x="8355905" y="6733064"/>
                </a:lnTo>
                <a:lnTo>
                  <a:pt x="0" y="6733064"/>
                </a:lnTo>
                <a:lnTo>
                  <a:pt x="0" y="0"/>
                </a:lnTo>
                <a:close/>
              </a:path>
            </a:pathLst>
          </a:custGeom>
          <a:blipFill>
            <a:blip r:embed="rId4"/>
            <a:stretch>
              <a:fillRect l="0" t="0" r="0" b="0"/>
            </a:stretch>
          </a:blipFill>
        </p:spPr>
      </p:sp>
      <p:grpSp>
        <p:nvGrpSpPr>
          <p:cNvPr name="Group 11" id="11"/>
          <p:cNvGrpSpPr/>
          <p:nvPr/>
        </p:nvGrpSpPr>
        <p:grpSpPr>
          <a:xfrm rot="0">
            <a:off x="251340" y="1292632"/>
            <a:ext cx="7677252" cy="7965668"/>
            <a:chOff x="0" y="0"/>
            <a:chExt cx="10236335" cy="10620890"/>
          </a:xfrm>
        </p:grpSpPr>
        <p:sp>
          <p:nvSpPr>
            <p:cNvPr name="TextBox 12" id="12"/>
            <p:cNvSpPr txBox="true"/>
            <p:nvPr/>
          </p:nvSpPr>
          <p:spPr>
            <a:xfrm rot="0">
              <a:off x="0" y="152400"/>
              <a:ext cx="10236335" cy="8195734"/>
            </a:xfrm>
            <a:prstGeom prst="rect">
              <a:avLst/>
            </a:prstGeom>
          </p:spPr>
          <p:txBody>
            <a:bodyPr anchor="t" rtlCol="false" tIns="0" lIns="0" bIns="0" rIns="0">
              <a:spAutoFit/>
            </a:bodyPr>
            <a:lstStyle/>
            <a:p>
              <a:pPr>
                <a:lnSpc>
                  <a:spcPts val="8000"/>
                </a:lnSpc>
              </a:pPr>
              <a:r>
                <a:rPr lang="en-US" sz="8000" spc="-80">
                  <a:solidFill>
                    <a:srgbClr val="FFFFFF"/>
                  </a:solidFill>
                  <a:latin typeface="Saira Heavy"/>
                </a:rPr>
                <a:t>CHARTING OUR TERRITORIES: RESTAURANTS' GLOBAL FOOTPRINT</a:t>
              </a:r>
            </a:p>
            <a:p>
              <a:pPr>
                <a:lnSpc>
                  <a:spcPts val="8000"/>
                </a:lnSpc>
              </a:pPr>
            </a:p>
          </p:txBody>
        </p:sp>
        <p:sp>
          <p:nvSpPr>
            <p:cNvPr name="TextBox 13" id="13"/>
            <p:cNvSpPr txBox="true"/>
            <p:nvPr/>
          </p:nvSpPr>
          <p:spPr>
            <a:xfrm rot="0">
              <a:off x="0" y="8778919"/>
              <a:ext cx="10236335" cy="685800"/>
            </a:xfrm>
            <a:prstGeom prst="rect">
              <a:avLst/>
            </a:prstGeom>
          </p:spPr>
          <p:txBody>
            <a:bodyPr anchor="t" rtlCol="false" tIns="0" lIns="0" bIns="0" rIns="0">
              <a:spAutoFit/>
            </a:bodyPr>
            <a:lstStyle/>
            <a:p>
              <a:pPr>
                <a:lnSpc>
                  <a:spcPts val="4079"/>
                </a:lnSpc>
              </a:pPr>
            </a:p>
          </p:txBody>
        </p:sp>
        <p:sp>
          <p:nvSpPr>
            <p:cNvPr name="TextBox 14" id="14"/>
            <p:cNvSpPr txBox="true"/>
            <p:nvPr/>
          </p:nvSpPr>
          <p:spPr>
            <a:xfrm rot="0">
              <a:off x="0" y="9966205"/>
              <a:ext cx="10236335" cy="654685"/>
            </a:xfrm>
            <a:prstGeom prst="rect">
              <a:avLst/>
            </a:prstGeom>
          </p:spPr>
          <p:txBody>
            <a:bodyPr anchor="t" rtlCol="false" tIns="0" lIns="0" bIns="0" rIns="0">
              <a:spAutoFit/>
            </a:bodyPr>
            <a:lstStyle/>
            <a:p>
              <a:pPr>
                <a:lnSpc>
                  <a:spcPts val="4200"/>
                </a:lnSpc>
              </a:pPr>
              <a:r>
                <a:rPr lang="en-US" sz="2800" spc="28">
                  <a:solidFill>
                    <a:srgbClr val="FFFFFF"/>
                  </a:solidFill>
                  <a:latin typeface="Poppins Light"/>
                </a:rPr>
                <a:t>CONQUER WORLD WITH BEST FOOD</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21725" y="-585301"/>
            <a:ext cx="11818624" cy="11515178"/>
            <a:chOff x="0" y="0"/>
            <a:chExt cx="15758165" cy="15353570"/>
          </a:xfrm>
        </p:grpSpPr>
        <p:sp>
          <p:nvSpPr>
            <p:cNvPr name="Freeform 3" id="3"/>
            <p:cNvSpPr/>
            <p:nvPr/>
          </p:nvSpPr>
          <p:spPr>
            <a:xfrm flipH="false" flipV="false" rot="3384225">
              <a:off x="1641864" y="308692"/>
              <a:ext cx="2691779" cy="3637539"/>
            </a:xfrm>
            <a:custGeom>
              <a:avLst/>
              <a:gdLst/>
              <a:ahLst/>
              <a:cxnLst/>
              <a:rect r="r" b="b" t="t" l="l"/>
              <a:pathLst>
                <a:path h="3637539" w="2691779">
                  <a:moveTo>
                    <a:pt x="0" y="0"/>
                  </a:moveTo>
                  <a:lnTo>
                    <a:pt x="2691779" y="0"/>
                  </a:lnTo>
                  <a:lnTo>
                    <a:pt x="2691779" y="3637539"/>
                  </a:lnTo>
                  <a:lnTo>
                    <a:pt x="0" y="3637539"/>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798887">
              <a:off x="12163316" y="11304758"/>
              <a:ext cx="2693664" cy="3640087"/>
            </a:xfrm>
            <a:custGeom>
              <a:avLst/>
              <a:gdLst/>
              <a:ahLst/>
              <a:cxnLst/>
              <a:rect r="r" b="b" t="t" l="l"/>
              <a:pathLst>
                <a:path h="3640087" w="2693664">
                  <a:moveTo>
                    <a:pt x="0" y="0"/>
                  </a:moveTo>
                  <a:lnTo>
                    <a:pt x="2693664" y="0"/>
                  </a:lnTo>
                  <a:lnTo>
                    <a:pt x="2693664" y="3640087"/>
                  </a:lnTo>
                  <a:lnTo>
                    <a:pt x="0" y="3640087"/>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727451">
              <a:off x="6674595" y="1622646"/>
              <a:ext cx="2439359" cy="3296431"/>
            </a:xfrm>
            <a:custGeom>
              <a:avLst/>
              <a:gdLst/>
              <a:ahLst/>
              <a:cxnLst/>
              <a:rect r="r" b="b" t="t" l="l"/>
              <a:pathLst>
                <a:path h="3296431" w="2439359">
                  <a:moveTo>
                    <a:pt x="0" y="0"/>
                  </a:moveTo>
                  <a:lnTo>
                    <a:pt x="2439359" y="0"/>
                  </a:lnTo>
                  <a:lnTo>
                    <a:pt x="2439359" y="3296431"/>
                  </a:lnTo>
                  <a:lnTo>
                    <a:pt x="0" y="329643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829071">
              <a:off x="11392682" y="361503"/>
              <a:ext cx="2403546" cy="3248036"/>
            </a:xfrm>
            <a:custGeom>
              <a:avLst/>
              <a:gdLst/>
              <a:ahLst/>
              <a:cxnLst/>
              <a:rect r="r" b="b" t="t" l="l"/>
              <a:pathLst>
                <a:path h="3248036" w="2403546">
                  <a:moveTo>
                    <a:pt x="0" y="0"/>
                  </a:moveTo>
                  <a:lnTo>
                    <a:pt x="2403547" y="0"/>
                  </a:lnTo>
                  <a:lnTo>
                    <a:pt x="2403547" y="3248035"/>
                  </a:lnTo>
                  <a:lnTo>
                    <a:pt x="0" y="324803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2940608">
              <a:off x="886992" y="11046590"/>
              <a:ext cx="2624392" cy="3546476"/>
            </a:xfrm>
            <a:custGeom>
              <a:avLst/>
              <a:gdLst/>
              <a:ahLst/>
              <a:cxnLst/>
              <a:rect r="r" b="b" t="t" l="l"/>
              <a:pathLst>
                <a:path h="3546476" w="2624392">
                  <a:moveTo>
                    <a:pt x="0" y="0"/>
                  </a:moveTo>
                  <a:lnTo>
                    <a:pt x="2624392" y="0"/>
                  </a:lnTo>
                  <a:lnTo>
                    <a:pt x="2624392" y="3546475"/>
                  </a:lnTo>
                  <a:lnTo>
                    <a:pt x="0" y="354647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10333951">
              <a:off x="6518058" y="11351563"/>
              <a:ext cx="2624392" cy="3546476"/>
            </a:xfrm>
            <a:custGeom>
              <a:avLst/>
              <a:gdLst/>
              <a:ahLst/>
              <a:cxnLst/>
              <a:rect r="r" b="b" t="t" l="l"/>
              <a:pathLst>
                <a:path h="3546476" w="2624392">
                  <a:moveTo>
                    <a:pt x="0" y="0"/>
                  </a:moveTo>
                  <a:lnTo>
                    <a:pt x="2624392" y="0"/>
                  </a:lnTo>
                  <a:lnTo>
                    <a:pt x="2624392" y="3546476"/>
                  </a:lnTo>
                  <a:lnTo>
                    <a:pt x="0" y="354647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AutoShape 9" id="9"/>
          <p:cNvSpPr/>
          <p:nvPr/>
        </p:nvSpPr>
        <p:spPr>
          <a:xfrm rot="5400000">
            <a:off x="1028700" y="1028700"/>
            <a:ext cx="7635512" cy="8229600"/>
          </a:xfrm>
          <a:prstGeom prst="rect">
            <a:avLst/>
          </a:prstGeom>
          <a:solidFill>
            <a:srgbClr val="D8373F"/>
          </a:solidFill>
        </p:spPr>
      </p:sp>
      <p:sp>
        <p:nvSpPr>
          <p:cNvPr name="Freeform 10" id="10">
            <a:hlinkClick r:id="rId5" tooltip="https://docs.google.com/spreadsheets/d/1xr3HAROs0LuXzLIh15SlujbPhb5CcwEGf6otE5NmUuw/edit#gid=347984161&amp;range=N6:O18"/>
          </p:cNvPr>
          <p:cNvSpPr/>
          <p:nvPr/>
        </p:nvSpPr>
        <p:spPr>
          <a:xfrm flipH="false" flipV="false" rot="0">
            <a:off x="1028700" y="2605891"/>
            <a:ext cx="7567784" cy="5075217"/>
          </a:xfrm>
          <a:custGeom>
            <a:avLst/>
            <a:gdLst/>
            <a:ahLst/>
            <a:cxnLst/>
            <a:rect r="r" b="b" t="t" l="l"/>
            <a:pathLst>
              <a:path h="5075217" w="7567784">
                <a:moveTo>
                  <a:pt x="0" y="0"/>
                </a:moveTo>
                <a:lnTo>
                  <a:pt x="7567784" y="0"/>
                </a:lnTo>
                <a:lnTo>
                  <a:pt x="7567784" y="5075218"/>
                </a:lnTo>
                <a:lnTo>
                  <a:pt x="0" y="5075218"/>
                </a:lnTo>
                <a:lnTo>
                  <a:pt x="0" y="0"/>
                </a:lnTo>
                <a:close/>
              </a:path>
            </a:pathLst>
          </a:custGeom>
          <a:blipFill>
            <a:blip r:embed="rId4"/>
            <a:stretch>
              <a:fillRect l="-3537" t="0" r="-5349" b="-1026"/>
            </a:stretch>
          </a:blipFill>
        </p:spPr>
      </p:sp>
      <p:grpSp>
        <p:nvGrpSpPr>
          <p:cNvPr name="Group 11" id="11"/>
          <p:cNvGrpSpPr/>
          <p:nvPr/>
        </p:nvGrpSpPr>
        <p:grpSpPr>
          <a:xfrm rot="0">
            <a:off x="9410887" y="1579766"/>
            <a:ext cx="8211181" cy="7127468"/>
            <a:chOff x="0" y="0"/>
            <a:chExt cx="10948242" cy="9503291"/>
          </a:xfrm>
        </p:grpSpPr>
        <p:sp>
          <p:nvSpPr>
            <p:cNvPr name="TextBox 12" id="12"/>
            <p:cNvSpPr txBox="true"/>
            <p:nvPr/>
          </p:nvSpPr>
          <p:spPr>
            <a:xfrm rot="0">
              <a:off x="0" y="152400"/>
              <a:ext cx="10948242" cy="2810934"/>
            </a:xfrm>
            <a:prstGeom prst="rect">
              <a:avLst/>
            </a:prstGeom>
          </p:spPr>
          <p:txBody>
            <a:bodyPr anchor="t" rtlCol="false" tIns="0" lIns="0" bIns="0" rIns="0">
              <a:spAutoFit/>
            </a:bodyPr>
            <a:lstStyle/>
            <a:p>
              <a:pPr algn="r">
                <a:lnSpc>
                  <a:spcPts val="8000"/>
                </a:lnSpc>
              </a:pPr>
              <a:r>
                <a:rPr lang="en-US" sz="8000" spc="-80">
                  <a:solidFill>
                    <a:srgbClr val="D8373F"/>
                  </a:solidFill>
                  <a:latin typeface="Saira Heavy"/>
                </a:rPr>
                <a:t>A JOURNEY THROUGH TIME</a:t>
              </a:r>
            </a:p>
          </p:txBody>
        </p:sp>
        <p:sp>
          <p:nvSpPr>
            <p:cNvPr name="TextBox 13" id="13"/>
            <p:cNvSpPr txBox="true"/>
            <p:nvPr/>
          </p:nvSpPr>
          <p:spPr>
            <a:xfrm rot="0">
              <a:off x="0" y="3394119"/>
              <a:ext cx="10948242" cy="685800"/>
            </a:xfrm>
            <a:prstGeom prst="rect">
              <a:avLst/>
            </a:prstGeom>
          </p:spPr>
          <p:txBody>
            <a:bodyPr anchor="t" rtlCol="false" tIns="0" lIns="0" bIns="0" rIns="0">
              <a:spAutoFit/>
            </a:bodyPr>
            <a:lstStyle/>
            <a:p>
              <a:pPr algn="r">
                <a:lnSpc>
                  <a:spcPts val="4079"/>
                </a:lnSpc>
              </a:pPr>
              <a:r>
                <a:rPr lang="en-US" sz="3400" spc="238">
                  <a:solidFill>
                    <a:srgbClr val="D8373F">
                      <a:alpha val="27843"/>
                    </a:srgbClr>
                  </a:solidFill>
                  <a:latin typeface="Poppins Bold Italics"/>
                </a:rPr>
                <a:t>RESTAURANTS OVER THE YEARS</a:t>
              </a:r>
            </a:p>
          </p:txBody>
        </p:sp>
        <p:sp>
          <p:nvSpPr>
            <p:cNvPr name="TextBox 14" id="14"/>
            <p:cNvSpPr txBox="true"/>
            <p:nvPr/>
          </p:nvSpPr>
          <p:spPr>
            <a:xfrm rot="0">
              <a:off x="0" y="4581406"/>
              <a:ext cx="10948242" cy="4921885"/>
            </a:xfrm>
            <a:prstGeom prst="rect">
              <a:avLst/>
            </a:prstGeom>
          </p:spPr>
          <p:txBody>
            <a:bodyPr anchor="t" rtlCol="false" tIns="0" lIns="0" bIns="0" rIns="0">
              <a:spAutoFit/>
            </a:bodyPr>
            <a:lstStyle/>
            <a:p>
              <a:pPr algn="r">
                <a:lnSpc>
                  <a:spcPts val="4200"/>
                </a:lnSpc>
              </a:pPr>
              <a:r>
                <a:rPr lang="en-US" sz="2800" spc="28">
                  <a:solidFill>
                    <a:srgbClr val="2F3B7B"/>
                  </a:solidFill>
                  <a:latin typeface="Poppins Light"/>
                </a:rPr>
                <a:t>Embark upon a temporal odyssey! Witness the evolution of our culinary realm as we chart the number of restaurants that have sprouted forth with each passing year. This timeline illuminates our growth, highlighting the years that marked our expansion and fortitude.</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10361">
            <a:off x="-864774" y="-927069"/>
            <a:ext cx="11812727" cy="11509432"/>
            <a:chOff x="0" y="0"/>
            <a:chExt cx="15750302" cy="15345909"/>
          </a:xfrm>
        </p:grpSpPr>
        <p:sp>
          <p:nvSpPr>
            <p:cNvPr name="Freeform 3" id="3"/>
            <p:cNvSpPr/>
            <p:nvPr/>
          </p:nvSpPr>
          <p:spPr>
            <a:xfrm flipH="false" flipV="false" rot="3384225">
              <a:off x="1641045" y="308538"/>
              <a:ext cx="2690436" cy="3635725"/>
            </a:xfrm>
            <a:custGeom>
              <a:avLst/>
              <a:gdLst/>
              <a:ahLst/>
              <a:cxnLst/>
              <a:rect r="r" b="b" t="t" l="l"/>
              <a:pathLst>
                <a:path h="3635725" w="2690436">
                  <a:moveTo>
                    <a:pt x="0" y="0"/>
                  </a:moveTo>
                  <a:lnTo>
                    <a:pt x="2690436" y="0"/>
                  </a:lnTo>
                  <a:lnTo>
                    <a:pt x="2690436" y="3635724"/>
                  </a:lnTo>
                  <a:lnTo>
                    <a:pt x="0" y="3635724"/>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798887">
              <a:off x="12157247" y="11299117"/>
              <a:ext cx="2692320" cy="3638271"/>
            </a:xfrm>
            <a:custGeom>
              <a:avLst/>
              <a:gdLst/>
              <a:ahLst/>
              <a:cxnLst/>
              <a:rect r="r" b="b" t="t" l="l"/>
              <a:pathLst>
                <a:path h="3638271" w="2692320">
                  <a:moveTo>
                    <a:pt x="0" y="0"/>
                  </a:moveTo>
                  <a:lnTo>
                    <a:pt x="2692320" y="0"/>
                  </a:lnTo>
                  <a:lnTo>
                    <a:pt x="2692320" y="3638271"/>
                  </a:lnTo>
                  <a:lnTo>
                    <a:pt x="0" y="363827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727451">
              <a:off x="6671265" y="1621836"/>
              <a:ext cx="2438142" cy="3294786"/>
            </a:xfrm>
            <a:custGeom>
              <a:avLst/>
              <a:gdLst/>
              <a:ahLst/>
              <a:cxnLst/>
              <a:rect r="r" b="b" t="t" l="l"/>
              <a:pathLst>
                <a:path h="3294786" w="2438142">
                  <a:moveTo>
                    <a:pt x="0" y="0"/>
                  </a:moveTo>
                  <a:lnTo>
                    <a:pt x="2438141" y="0"/>
                  </a:lnTo>
                  <a:lnTo>
                    <a:pt x="2438141" y="3294786"/>
                  </a:lnTo>
                  <a:lnTo>
                    <a:pt x="0" y="329478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829071">
              <a:off x="11386998" y="361322"/>
              <a:ext cx="2402347" cy="3246415"/>
            </a:xfrm>
            <a:custGeom>
              <a:avLst/>
              <a:gdLst/>
              <a:ahLst/>
              <a:cxnLst/>
              <a:rect r="r" b="b" t="t" l="l"/>
              <a:pathLst>
                <a:path h="3246415" w="2402347">
                  <a:moveTo>
                    <a:pt x="0" y="0"/>
                  </a:moveTo>
                  <a:lnTo>
                    <a:pt x="2402347" y="0"/>
                  </a:lnTo>
                  <a:lnTo>
                    <a:pt x="2402347" y="3246415"/>
                  </a:lnTo>
                  <a:lnTo>
                    <a:pt x="0" y="324641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2940608">
              <a:off x="886550" y="11041078"/>
              <a:ext cx="2623083" cy="3544706"/>
            </a:xfrm>
            <a:custGeom>
              <a:avLst/>
              <a:gdLst/>
              <a:ahLst/>
              <a:cxnLst/>
              <a:rect r="r" b="b" t="t" l="l"/>
              <a:pathLst>
                <a:path h="3544706" w="2623083">
                  <a:moveTo>
                    <a:pt x="0" y="0"/>
                  </a:moveTo>
                  <a:lnTo>
                    <a:pt x="2623082" y="0"/>
                  </a:lnTo>
                  <a:lnTo>
                    <a:pt x="2623082" y="3544706"/>
                  </a:lnTo>
                  <a:lnTo>
                    <a:pt x="0" y="354470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10333951">
              <a:off x="6514806" y="11345899"/>
              <a:ext cx="2623083" cy="3544706"/>
            </a:xfrm>
            <a:custGeom>
              <a:avLst/>
              <a:gdLst/>
              <a:ahLst/>
              <a:cxnLst/>
              <a:rect r="r" b="b" t="t" l="l"/>
              <a:pathLst>
                <a:path h="3544706" w="2623083">
                  <a:moveTo>
                    <a:pt x="0" y="0"/>
                  </a:moveTo>
                  <a:lnTo>
                    <a:pt x="2623082" y="0"/>
                  </a:lnTo>
                  <a:lnTo>
                    <a:pt x="2623082" y="3544707"/>
                  </a:lnTo>
                  <a:lnTo>
                    <a:pt x="0" y="3544707"/>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AutoShape 9" id="9"/>
          <p:cNvSpPr/>
          <p:nvPr/>
        </p:nvSpPr>
        <p:spPr>
          <a:xfrm rot="0">
            <a:off x="10083178" y="0"/>
            <a:ext cx="8382919" cy="10768976"/>
          </a:xfrm>
          <a:prstGeom prst="rect">
            <a:avLst/>
          </a:prstGeom>
          <a:solidFill>
            <a:srgbClr val="D8373F"/>
          </a:solidFill>
        </p:spPr>
      </p:sp>
      <p:sp>
        <p:nvSpPr>
          <p:cNvPr name="Freeform 10" id="10">
            <a:hlinkClick r:id="rId5" tooltip="https://docs.google.com/spreadsheets/d/1xr3HAROs0LuXzLIh15SlujbPhb5CcwEGf6otE5NmUuw/edit#gid=1602512058&amp;range=G3:M19"/>
          </p:cNvPr>
          <p:cNvSpPr/>
          <p:nvPr/>
        </p:nvSpPr>
        <p:spPr>
          <a:xfrm flipH="false" flipV="false" rot="0">
            <a:off x="0" y="2342514"/>
            <a:ext cx="10083178" cy="4701359"/>
          </a:xfrm>
          <a:custGeom>
            <a:avLst/>
            <a:gdLst/>
            <a:ahLst/>
            <a:cxnLst/>
            <a:rect r="r" b="b" t="t" l="l"/>
            <a:pathLst>
              <a:path h="4701359" w="10083178">
                <a:moveTo>
                  <a:pt x="0" y="0"/>
                </a:moveTo>
                <a:lnTo>
                  <a:pt x="10083178" y="0"/>
                </a:lnTo>
                <a:lnTo>
                  <a:pt x="10083178" y="4701359"/>
                </a:lnTo>
                <a:lnTo>
                  <a:pt x="0" y="4701359"/>
                </a:lnTo>
                <a:lnTo>
                  <a:pt x="0" y="0"/>
                </a:lnTo>
                <a:close/>
              </a:path>
            </a:pathLst>
          </a:custGeom>
          <a:blipFill>
            <a:blip r:embed="rId4"/>
            <a:stretch>
              <a:fillRect l="0" t="0" r="0" b="0"/>
            </a:stretch>
          </a:blipFill>
        </p:spPr>
      </p:sp>
      <p:grpSp>
        <p:nvGrpSpPr>
          <p:cNvPr name="Group 11" id="11"/>
          <p:cNvGrpSpPr/>
          <p:nvPr/>
        </p:nvGrpSpPr>
        <p:grpSpPr>
          <a:xfrm rot="0">
            <a:off x="10379256" y="1419726"/>
            <a:ext cx="7790764" cy="7929524"/>
            <a:chOff x="0" y="0"/>
            <a:chExt cx="10387685" cy="10572699"/>
          </a:xfrm>
        </p:grpSpPr>
        <p:sp>
          <p:nvSpPr>
            <p:cNvPr name="TextBox 12" id="12"/>
            <p:cNvSpPr txBox="true"/>
            <p:nvPr/>
          </p:nvSpPr>
          <p:spPr>
            <a:xfrm rot="0">
              <a:off x="0" y="161925"/>
              <a:ext cx="10387685" cy="2941028"/>
            </a:xfrm>
            <a:prstGeom prst="rect">
              <a:avLst/>
            </a:prstGeom>
          </p:spPr>
          <p:txBody>
            <a:bodyPr anchor="t" rtlCol="false" tIns="0" lIns="0" bIns="0" rIns="0">
              <a:spAutoFit/>
            </a:bodyPr>
            <a:lstStyle/>
            <a:p>
              <a:pPr algn="r">
                <a:lnSpc>
                  <a:spcPts val="8372"/>
                </a:lnSpc>
              </a:pPr>
              <a:r>
                <a:rPr lang="en-US" sz="8372" spc="-83">
                  <a:solidFill>
                    <a:srgbClr val="FFFFFF"/>
                  </a:solidFill>
                  <a:latin typeface="Saira Heavy"/>
                </a:rPr>
                <a:t>DELVING DEEPER</a:t>
              </a:r>
            </a:p>
          </p:txBody>
        </p:sp>
        <p:sp>
          <p:nvSpPr>
            <p:cNvPr name="TextBox 13" id="13"/>
            <p:cNvSpPr txBox="true"/>
            <p:nvPr/>
          </p:nvSpPr>
          <p:spPr>
            <a:xfrm rot="0">
              <a:off x="0" y="3553803"/>
              <a:ext cx="10387685" cy="1397000"/>
            </a:xfrm>
            <a:prstGeom prst="rect">
              <a:avLst/>
            </a:prstGeom>
          </p:spPr>
          <p:txBody>
            <a:bodyPr anchor="t" rtlCol="false" tIns="0" lIns="0" bIns="0" rIns="0">
              <a:spAutoFit/>
            </a:bodyPr>
            <a:lstStyle/>
            <a:p>
              <a:pPr algn="r">
                <a:lnSpc>
                  <a:spcPts val="4150"/>
                </a:lnSpc>
              </a:pPr>
              <a:r>
                <a:rPr lang="en-US" sz="3458" spc="242">
                  <a:solidFill>
                    <a:srgbClr val="FFFFFF">
                      <a:alpha val="61961"/>
                    </a:srgbClr>
                  </a:solidFill>
                  <a:latin typeface="Poppins Bold Italics"/>
                </a:rPr>
                <a:t>INDIA'S ELITE - PRICE RANGE 5</a:t>
              </a:r>
            </a:p>
            <a:p>
              <a:pPr algn="r">
                <a:lnSpc>
                  <a:spcPts val="4150"/>
                </a:lnSpc>
              </a:pPr>
            </a:p>
          </p:txBody>
        </p:sp>
        <p:sp>
          <p:nvSpPr>
            <p:cNvPr name="TextBox 14" id="14"/>
            <p:cNvSpPr txBox="true"/>
            <p:nvPr/>
          </p:nvSpPr>
          <p:spPr>
            <a:xfrm rot="0">
              <a:off x="0" y="5489164"/>
              <a:ext cx="10387685" cy="5083535"/>
            </a:xfrm>
            <a:prstGeom prst="rect">
              <a:avLst/>
            </a:prstGeom>
          </p:spPr>
          <p:txBody>
            <a:bodyPr anchor="t" rtlCol="false" tIns="0" lIns="0" bIns="0" rIns="0">
              <a:spAutoFit/>
            </a:bodyPr>
            <a:lstStyle/>
            <a:p>
              <a:pPr algn="r">
                <a:lnSpc>
                  <a:spcPts val="4395"/>
                </a:lnSpc>
              </a:pPr>
              <a:r>
                <a:rPr lang="en-US" sz="2930" spc="29">
                  <a:solidFill>
                    <a:srgbClr val="FFFFFF"/>
                  </a:solidFill>
                  <a:latin typeface="Poppins Light"/>
                </a:rPr>
                <a:t>Venturing into India, we discover a treasure trove of elite establishments. Within the land of diversity and spice, we identify the total count of fine dining havens adorned with a price range of 4. These beacons of luxury beckon the discerning palates of connoisseurs.</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83880" y="-2660760"/>
            <a:ext cx="15674042" cy="15271607"/>
            <a:chOff x="0" y="0"/>
            <a:chExt cx="20898723" cy="20362143"/>
          </a:xfrm>
        </p:grpSpPr>
        <p:sp>
          <p:nvSpPr>
            <p:cNvPr name="Freeform 3" id="3"/>
            <p:cNvSpPr/>
            <p:nvPr/>
          </p:nvSpPr>
          <p:spPr>
            <a:xfrm flipH="false" flipV="false" rot="3384225">
              <a:off x="2177466" y="409392"/>
              <a:ext cx="3569879" cy="4824161"/>
            </a:xfrm>
            <a:custGeom>
              <a:avLst/>
              <a:gdLst/>
              <a:ahLst/>
              <a:cxnLst/>
              <a:rect r="r" b="b" t="t" l="l"/>
              <a:pathLst>
                <a:path h="4824161" w="3569879">
                  <a:moveTo>
                    <a:pt x="0" y="0"/>
                  </a:moveTo>
                  <a:lnTo>
                    <a:pt x="3569879" y="0"/>
                  </a:lnTo>
                  <a:lnTo>
                    <a:pt x="3569879" y="4824161"/>
                  </a:lnTo>
                  <a:lnTo>
                    <a:pt x="0" y="482416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798887">
              <a:off x="16131179" y="14992545"/>
              <a:ext cx="3572379" cy="4827540"/>
            </a:xfrm>
            <a:custGeom>
              <a:avLst/>
              <a:gdLst/>
              <a:ahLst/>
              <a:cxnLst/>
              <a:rect r="r" b="b" t="t" l="l"/>
              <a:pathLst>
                <a:path h="4827540" w="3572379">
                  <a:moveTo>
                    <a:pt x="0" y="0"/>
                  </a:moveTo>
                  <a:lnTo>
                    <a:pt x="3572379" y="0"/>
                  </a:lnTo>
                  <a:lnTo>
                    <a:pt x="3572379" y="4827540"/>
                  </a:lnTo>
                  <a:lnTo>
                    <a:pt x="0" y="4827540"/>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727451">
              <a:off x="8851952" y="2151978"/>
              <a:ext cx="3235115" cy="4371778"/>
            </a:xfrm>
            <a:custGeom>
              <a:avLst/>
              <a:gdLst/>
              <a:ahLst/>
              <a:cxnLst/>
              <a:rect r="r" b="b" t="t" l="l"/>
              <a:pathLst>
                <a:path h="4371778" w="3235115">
                  <a:moveTo>
                    <a:pt x="0" y="0"/>
                  </a:moveTo>
                  <a:lnTo>
                    <a:pt x="3235115" y="0"/>
                  </a:lnTo>
                  <a:lnTo>
                    <a:pt x="3235115" y="4371778"/>
                  </a:lnTo>
                  <a:lnTo>
                    <a:pt x="0" y="437177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829071">
              <a:off x="15109153" y="479430"/>
              <a:ext cx="3187621" cy="4307595"/>
            </a:xfrm>
            <a:custGeom>
              <a:avLst/>
              <a:gdLst/>
              <a:ahLst/>
              <a:cxnLst/>
              <a:rect r="r" b="b" t="t" l="l"/>
              <a:pathLst>
                <a:path h="4307595" w="3187621">
                  <a:moveTo>
                    <a:pt x="0" y="0"/>
                  </a:moveTo>
                  <a:lnTo>
                    <a:pt x="3187620" y="0"/>
                  </a:lnTo>
                  <a:lnTo>
                    <a:pt x="3187620" y="4307596"/>
                  </a:lnTo>
                  <a:lnTo>
                    <a:pt x="0" y="4307596"/>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2940608">
              <a:off x="1176343" y="14650159"/>
              <a:ext cx="3480510" cy="4703391"/>
            </a:xfrm>
            <a:custGeom>
              <a:avLst/>
              <a:gdLst/>
              <a:ahLst/>
              <a:cxnLst/>
              <a:rect r="r" b="b" t="t" l="l"/>
              <a:pathLst>
                <a:path h="4703391" w="3480510">
                  <a:moveTo>
                    <a:pt x="0" y="0"/>
                  </a:moveTo>
                  <a:lnTo>
                    <a:pt x="3480509" y="0"/>
                  </a:lnTo>
                  <a:lnTo>
                    <a:pt x="3480509" y="4703391"/>
                  </a:lnTo>
                  <a:lnTo>
                    <a:pt x="0" y="470339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10333951">
              <a:off x="8644350" y="15054620"/>
              <a:ext cx="3480510" cy="4703391"/>
            </a:xfrm>
            <a:custGeom>
              <a:avLst/>
              <a:gdLst/>
              <a:ahLst/>
              <a:cxnLst/>
              <a:rect r="r" b="b" t="t" l="l"/>
              <a:pathLst>
                <a:path h="4703391" w="3480510">
                  <a:moveTo>
                    <a:pt x="0" y="0"/>
                  </a:moveTo>
                  <a:lnTo>
                    <a:pt x="3480509" y="0"/>
                  </a:lnTo>
                  <a:lnTo>
                    <a:pt x="3480509" y="4703391"/>
                  </a:lnTo>
                  <a:lnTo>
                    <a:pt x="0" y="470339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grpSp>
        <p:nvGrpSpPr>
          <p:cNvPr name="Group 9" id="9"/>
          <p:cNvGrpSpPr/>
          <p:nvPr/>
        </p:nvGrpSpPr>
        <p:grpSpPr>
          <a:xfrm rot="442733">
            <a:off x="12504575" y="-886590"/>
            <a:ext cx="12858106" cy="12527971"/>
            <a:chOff x="0" y="0"/>
            <a:chExt cx="17144142" cy="16703961"/>
          </a:xfrm>
        </p:grpSpPr>
        <p:sp>
          <p:nvSpPr>
            <p:cNvPr name="Freeform 10" id="10"/>
            <p:cNvSpPr/>
            <p:nvPr/>
          </p:nvSpPr>
          <p:spPr>
            <a:xfrm flipH="false" flipV="false" rot="3384225">
              <a:off x="1786271" y="335842"/>
              <a:ext cx="2928529" cy="3957472"/>
            </a:xfrm>
            <a:custGeom>
              <a:avLst/>
              <a:gdLst/>
              <a:ahLst/>
              <a:cxnLst/>
              <a:rect r="r" b="b" t="t" l="l"/>
              <a:pathLst>
                <a:path h="3957472" w="2928529">
                  <a:moveTo>
                    <a:pt x="0" y="0"/>
                  </a:moveTo>
                  <a:lnTo>
                    <a:pt x="2928529" y="0"/>
                  </a:lnTo>
                  <a:lnTo>
                    <a:pt x="2928529" y="3957472"/>
                  </a:lnTo>
                  <a:lnTo>
                    <a:pt x="0" y="3957472"/>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2798887">
              <a:off x="13233115" y="12299044"/>
              <a:ext cx="2930580" cy="3960243"/>
            </a:xfrm>
            <a:custGeom>
              <a:avLst/>
              <a:gdLst/>
              <a:ahLst/>
              <a:cxnLst/>
              <a:rect r="r" b="b" t="t" l="l"/>
              <a:pathLst>
                <a:path h="3960243" w="2930580">
                  <a:moveTo>
                    <a:pt x="0" y="0"/>
                  </a:moveTo>
                  <a:lnTo>
                    <a:pt x="2930580" y="0"/>
                  </a:lnTo>
                  <a:lnTo>
                    <a:pt x="2930580" y="3960243"/>
                  </a:lnTo>
                  <a:lnTo>
                    <a:pt x="0" y="3960243"/>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10727451">
              <a:off x="7261645" y="1765363"/>
              <a:ext cx="2653907" cy="3586361"/>
            </a:xfrm>
            <a:custGeom>
              <a:avLst/>
              <a:gdLst/>
              <a:ahLst/>
              <a:cxnLst/>
              <a:rect r="r" b="b" t="t" l="l"/>
              <a:pathLst>
                <a:path h="3586361" w="2653907">
                  <a:moveTo>
                    <a:pt x="0" y="0"/>
                  </a:moveTo>
                  <a:lnTo>
                    <a:pt x="2653908" y="0"/>
                  </a:lnTo>
                  <a:lnTo>
                    <a:pt x="2653908" y="3586361"/>
                  </a:lnTo>
                  <a:lnTo>
                    <a:pt x="0" y="3586361"/>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2829071">
              <a:off x="12394702" y="393298"/>
              <a:ext cx="2614945" cy="3533710"/>
            </a:xfrm>
            <a:custGeom>
              <a:avLst/>
              <a:gdLst/>
              <a:ahLst/>
              <a:cxnLst/>
              <a:rect r="r" b="b" t="t" l="l"/>
              <a:pathLst>
                <a:path h="3533710" w="2614945">
                  <a:moveTo>
                    <a:pt x="0" y="0"/>
                  </a:moveTo>
                  <a:lnTo>
                    <a:pt x="2614946" y="0"/>
                  </a:lnTo>
                  <a:lnTo>
                    <a:pt x="2614946" y="3533710"/>
                  </a:lnTo>
                  <a:lnTo>
                    <a:pt x="0" y="3533710"/>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2940608">
              <a:off x="965006" y="12018170"/>
              <a:ext cx="2855215" cy="3858399"/>
            </a:xfrm>
            <a:custGeom>
              <a:avLst/>
              <a:gdLst/>
              <a:ahLst/>
              <a:cxnLst/>
              <a:rect r="r" b="b" t="t" l="l"/>
              <a:pathLst>
                <a:path h="3858399" w="2855215">
                  <a:moveTo>
                    <a:pt x="0" y="0"/>
                  </a:moveTo>
                  <a:lnTo>
                    <a:pt x="2855215" y="0"/>
                  </a:lnTo>
                  <a:lnTo>
                    <a:pt x="2855215" y="3858398"/>
                  </a:lnTo>
                  <a:lnTo>
                    <a:pt x="0" y="385839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10333951">
              <a:off x="7091340" y="12349966"/>
              <a:ext cx="2855215" cy="3858399"/>
            </a:xfrm>
            <a:custGeom>
              <a:avLst/>
              <a:gdLst/>
              <a:ahLst/>
              <a:cxnLst/>
              <a:rect r="r" b="b" t="t" l="l"/>
              <a:pathLst>
                <a:path h="3858399" w="2855215">
                  <a:moveTo>
                    <a:pt x="0" y="0"/>
                  </a:moveTo>
                  <a:lnTo>
                    <a:pt x="2855215" y="0"/>
                  </a:lnTo>
                  <a:lnTo>
                    <a:pt x="2855215" y="3858399"/>
                  </a:lnTo>
                  <a:lnTo>
                    <a:pt x="0" y="3858399"/>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grpSp>
      <p:sp>
        <p:nvSpPr>
          <p:cNvPr name="AutoShape 16" id="16"/>
          <p:cNvSpPr/>
          <p:nvPr/>
        </p:nvSpPr>
        <p:spPr>
          <a:xfrm rot="0">
            <a:off x="7730107" y="0"/>
            <a:ext cx="11281662" cy="10287000"/>
          </a:xfrm>
          <a:prstGeom prst="rect">
            <a:avLst/>
          </a:prstGeom>
          <a:solidFill>
            <a:srgbClr val="D8373F"/>
          </a:solidFill>
        </p:spPr>
      </p:sp>
      <p:sp>
        <p:nvSpPr>
          <p:cNvPr name="Freeform 17" id="17">
            <a:hlinkClick r:id="rId5" tooltip="https://docs.google.com/spreadsheets/d/1xr3HAROs0LuXzLIh15SlujbPhb5CcwEGf6otE5NmUuw/edit#gid=1618766302&amp;range=B2:C17"/>
          </p:cNvPr>
          <p:cNvSpPr/>
          <p:nvPr/>
        </p:nvSpPr>
        <p:spPr>
          <a:xfrm flipH="false" flipV="false" rot="0">
            <a:off x="7955915" y="2994623"/>
            <a:ext cx="10166349" cy="4396259"/>
          </a:xfrm>
          <a:custGeom>
            <a:avLst/>
            <a:gdLst/>
            <a:ahLst/>
            <a:cxnLst/>
            <a:rect r="r" b="b" t="t" l="l"/>
            <a:pathLst>
              <a:path h="4396259" w="10166349">
                <a:moveTo>
                  <a:pt x="0" y="0"/>
                </a:moveTo>
                <a:lnTo>
                  <a:pt x="10166350" y="0"/>
                </a:lnTo>
                <a:lnTo>
                  <a:pt x="10166350" y="4396259"/>
                </a:lnTo>
                <a:lnTo>
                  <a:pt x="0" y="4396259"/>
                </a:lnTo>
                <a:lnTo>
                  <a:pt x="0" y="0"/>
                </a:lnTo>
                <a:close/>
              </a:path>
            </a:pathLst>
          </a:custGeom>
          <a:blipFill>
            <a:blip r:embed="rId4"/>
            <a:stretch>
              <a:fillRect l="0" t="0" r="0" b="0"/>
            </a:stretch>
          </a:blipFill>
        </p:spPr>
      </p:sp>
      <p:grpSp>
        <p:nvGrpSpPr>
          <p:cNvPr name="Group 18" id="18"/>
          <p:cNvGrpSpPr/>
          <p:nvPr/>
        </p:nvGrpSpPr>
        <p:grpSpPr>
          <a:xfrm rot="0">
            <a:off x="259092" y="1322591"/>
            <a:ext cx="7471015" cy="7641817"/>
            <a:chOff x="0" y="0"/>
            <a:chExt cx="9961353" cy="10189090"/>
          </a:xfrm>
        </p:grpSpPr>
        <p:sp>
          <p:nvSpPr>
            <p:cNvPr name="TextBox 19" id="19"/>
            <p:cNvSpPr txBox="true"/>
            <p:nvPr/>
          </p:nvSpPr>
          <p:spPr>
            <a:xfrm rot="0">
              <a:off x="0" y="152400"/>
              <a:ext cx="9961353" cy="2810933"/>
            </a:xfrm>
            <a:prstGeom prst="rect">
              <a:avLst/>
            </a:prstGeom>
          </p:spPr>
          <p:txBody>
            <a:bodyPr anchor="t" rtlCol="false" tIns="0" lIns="0" bIns="0" rIns="0">
              <a:spAutoFit/>
            </a:bodyPr>
            <a:lstStyle/>
            <a:p>
              <a:pPr>
                <a:lnSpc>
                  <a:spcPts val="8000"/>
                </a:lnSpc>
              </a:pPr>
              <a:r>
                <a:rPr lang="en-US" sz="8000" spc="-80">
                  <a:solidFill>
                    <a:srgbClr val="D8373F"/>
                  </a:solidFill>
                  <a:latin typeface="Saira Heavy"/>
                </a:rPr>
                <a:t>THE VOICE OF THE MASSES</a:t>
              </a:r>
            </a:p>
          </p:txBody>
        </p:sp>
        <p:sp>
          <p:nvSpPr>
            <p:cNvPr name="TextBox 20" id="20"/>
            <p:cNvSpPr txBox="true"/>
            <p:nvPr/>
          </p:nvSpPr>
          <p:spPr>
            <a:xfrm rot="0">
              <a:off x="0" y="3394118"/>
              <a:ext cx="9961353" cy="1371600"/>
            </a:xfrm>
            <a:prstGeom prst="rect">
              <a:avLst/>
            </a:prstGeom>
          </p:spPr>
          <p:txBody>
            <a:bodyPr anchor="t" rtlCol="false" tIns="0" lIns="0" bIns="0" rIns="0">
              <a:spAutoFit/>
            </a:bodyPr>
            <a:lstStyle/>
            <a:p>
              <a:pPr>
                <a:lnSpc>
                  <a:spcPts val="4079"/>
                </a:lnSpc>
              </a:pPr>
              <a:r>
                <a:rPr lang="en-US" sz="3400" spc="238">
                  <a:solidFill>
                    <a:srgbClr val="D8373F">
                      <a:alpha val="27843"/>
                    </a:srgbClr>
                  </a:solidFill>
                  <a:latin typeface="Poppins Bold Italics"/>
                </a:rPr>
                <a:t>AVERAGE VOTERS PER COUNTRY</a:t>
              </a:r>
            </a:p>
          </p:txBody>
        </p:sp>
        <p:sp>
          <p:nvSpPr>
            <p:cNvPr name="TextBox 21" id="21"/>
            <p:cNvSpPr txBox="true"/>
            <p:nvPr/>
          </p:nvSpPr>
          <p:spPr>
            <a:xfrm rot="0">
              <a:off x="0" y="5267205"/>
              <a:ext cx="9961353" cy="4921885"/>
            </a:xfrm>
            <a:prstGeom prst="rect">
              <a:avLst/>
            </a:prstGeom>
          </p:spPr>
          <p:txBody>
            <a:bodyPr anchor="t" rtlCol="false" tIns="0" lIns="0" bIns="0" rIns="0">
              <a:spAutoFit/>
            </a:bodyPr>
            <a:lstStyle/>
            <a:p>
              <a:pPr>
                <a:lnSpc>
                  <a:spcPts val="4200"/>
                </a:lnSpc>
              </a:pPr>
              <a:r>
                <a:rPr lang="en-US" sz="2800" spc="28">
                  <a:solidFill>
                    <a:srgbClr val="2F3B7B"/>
                  </a:solidFill>
                  <a:latin typeface="Poppins Light"/>
                </a:rPr>
                <a:t>Listen closely to the whispers of the crowd! Across each country, we hear the average voice, the number of voters who express their sentiments towards our restaurants. This symphony of opinions guides our understanding of customer engagement in different lands.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9407529" cy="10287000"/>
          </a:xfrm>
          <a:prstGeom prst="rect">
            <a:avLst/>
          </a:prstGeom>
          <a:solidFill>
            <a:srgbClr val="D8373F"/>
          </a:solidFill>
        </p:spPr>
      </p:sp>
      <p:sp>
        <p:nvSpPr>
          <p:cNvPr name="Freeform 3" id="3">
            <a:hlinkClick r:id="rId3" tooltip="https://docs.google.com/spreadsheets/d/1xr3HAROs0LuXzLIh15SlujbPhb5CcwEGf6otE5NmUuw/edit?usp=sharing"/>
          </p:cNvPr>
          <p:cNvSpPr/>
          <p:nvPr/>
        </p:nvSpPr>
        <p:spPr>
          <a:xfrm flipH="false" flipV="false" rot="0">
            <a:off x="215180" y="495919"/>
            <a:ext cx="17857639" cy="9295162"/>
          </a:xfrm>
          <a:custGeom>
            <a:avLst/>
            <a:gdLst/>
            <a:ahLst/>
            <a:cxnLst/>
            <a:rect r="r" b="b" t="t" l="l"/>
            <a:pathLst>
              <a:path h="9295162" w="17857639">
                <a:moveTo>
                  <a:pt x="0" y="0"/>
                </a:moveTo>
                <a:lnTo>
                  <a:pt x="17857640" y="0"/>
                </a:lnTo>
                <a:lnTo>
                  <a:pt x="17857640" y="9295162"/>
                </a:lnTo>
                <a:lnTo>
                  <a:pt x="0" y="9295162"/>
                </a:lnTo>
                <a:lnTo>
                  <a:pt x="0" y="0"/>
                </a:lnTo>
                <a:close/>
              </a:path>
            </a:pathLst>
          </a:custGeom>
          <a:blipFill>
            <a:blip r:embed="rId2"/>
            <a:stretch>
              <a:fillRect l="-280" t="0" r="-28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3320864">
            <a:off x="11220054" y="7541719"/>
            <a:ext cx="3316128" cy="4481255"/>
          </a:xfrm>
          <a:custGeom>
            <a:avLst/>
            <a:gdLst/>
            <a:ahLst/>
            <a:cxnLst/>
            <a:rect r="r" b="b" t="t" l="l"/>
            <a:pathLst>
              <a:path h="4481255" w="3316128">
                <a:moveTo>
                  <a:pt x="0" y="0"/>
                </a:moveTo>
                <a:lnTo>
                  <a:pt x="3316128" y="0"/>
                </a:lnTo>
                <a:lnTo>
                  <a:pt x="3316128" y="4481255"/>
                </a:lnTo>
                <a:lnTo>
                  <a:pt x="0" y="448125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4800130">
            <a:off x="9536784" y="-1698889"/>
            <a:ext cx="3316128" cy="4481255"/>
          </a:xfrm>
          <a:custGeom>
            <a:avLst/>
            <a:gdLst/>
            <a:ahLst/>
            <a:cxnLst/>
            <a:rect r="r" b="b" t="t" l="l"/>
            <a:pathLst>
              <a:path h="4481255" w="3316128">
                <a:moveTo>
                  <a:pt x="3316129" y="0"/>
                </a:moveTo>
                <a:lnTo>
                  <a:pt x="0" y="0"/>
                </a:lnTo>
                <a:lnTo>
                  <a:pt x="0" y="4481254"/>
                </a:lnTo>
                <a:lnTo>
                  <a:pt x="3316129" y="4481254"/>
                </a:lnTo>
                <a:lnTo>
                  <a:pt x="3316129"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8773247">
            <a:off x="16629936" y="3873375"/>
            <a:ext cx="3316128" cy="4481255"/>
          </a:xfrm>
          <a:custGeom>
            <a:avLst/>
            <a:gdLst/>
            <a:ahLst/>
            <a:cxnLst/>
            <a:rect r="r" b="b" t="t" l="l"/>
            <a:pathLst>
              <a:path h="4481255" w="3316128">
                <a:moveTo>
                  <a:pt x="0" y="0"/>
                </a:moveTo>
                <a:lnTo>
                  <a:pt x="3316128" y="0"/>
                </a:lnTo>
                <a:lnTo>
                  <a:pt x="3316128" y="4481255"/>
                </a:lnTo>
                <a:lnTo>
                  <a:pt x="0" y="4481255"/>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rot="0">
            <a:off x="0" y="0"/>
            <a:ext cx="10495459" cy="10287000"/>
          </a:xfrm>
          <a:prstGeom prst="rect">
            <a:avLst/>
          </a:prstGeom>
          <a:solidFill>
            <a:srgbClr val="D8373F"/>
          </a:solidFill>
        </p:spPr>
      </p:sp>
      <p:grpSp>
        <p:nvGrpSpPr>
          <p:cNvPr name="Group 6" id="6"/>
          <p:cNvGrpSpPr/>
          <p:nvPr/>
        </p:nvGrpSpPr>
        <p:grpSpPr>
          <a:xfrm rot="-5400000">
            <a:off x="13489014" y="-948551"/>
            <a:ext cx="4767450" cy="6664553"/>
            <a:chOff x="0" y="0"/>
            <a:chExt cx="6356600" cy="8886071"/>
          </a:xfrm>
        </p:grpSpPr>
        <p:grpSp>
          <p:nvGrpSpPr>
            <p:cNvPr name="Group 7" id="7"/>
            <p:cNvGrpSpPr/>
            <p:nvPr/>
          </p:nvGrpSpPr>
          <p:grpSpPr>
            <a:xfrm rot="-5400000">
              <a:off x="-1696984" y="4426055"/>
              <a:ext cx="3670344" cy="276376"/>
              <a:chOff x="0" y="0"/>
              <a:chExt cx="5397101" cy="406400"/>
            </a:xfrm>
          </p:grpSpPr>
          <p:sp>
            <p:nvSpPr>
              <p:cNvPr name="Freeform 8" id="8"/>
              <p:cNvSpPr/>
              <p:nvPr/>
            </p:nvSpPr>
            <p:spPr>
              <a:xfrm flipH="false" flipV="false" rot="0">
                <a:off x="17780" y="22860"/>
                <a:ext cx="5371701" cy="360680"/>
              </a:xfrm>
              <a:custGeom>
                <a:avLst/>
                <a:gdLst/>
                <a:ahLst/>
                <a:cxnLst/>
                <a:rect r="r" b="b" t="t" l="l"/>
                <a:pathLst>
                  <a:path h="360680" w="5371701">
                    <a:moveTo>
                      <a:pt x="5371701" y="180340"/>
                    </a:moveTo>
                    <a:cubicBezTo>
                      <a:pt x="5371701" y="81280"/>
                      <a:pt x="5291691" y="0"/>
                      <a:pt x="5191361" y="0"/>
                    </a:cubicBezTo>
                    <a:lnTo>
                      <a:pt x="172720" y="0"/>
                    </a:lnTo>
                    <a:lnTo>
                      <a:pt x="172720" y="1270"/>
                    </a:lnTo>
                    <a:cubicBezTo>
                      <a:pt x="76200" y="5080"/>
                      <a:pt x="0" y="83820"/>
                      <a:pt x="0" y="180340"/>
                    </a:cubicBezTo>
                    <a:cubicBezTo>
                      <a:pt x="0" y="276860"/>
                      <a:pt x="77470" y="355600"/>
                      <a:pt x="172720" y="359410"/>
                    </a:cubicBezTo>
                    <a:lnTo>
                      <a:pt x="172720" y="360680"/>
                    </a:lnTo>
                    <a:lnTo>
                      <a:pt x="5191361" y="360680"/>
                    </a:lnTo>
                    <a:cubicBezTo>
                      <a:pt x="5290421" y="360680"/>
                      <a:pt x="5371701" y="279400"/>
                      <a:pt x="5371701" y="180340"/>
                    </a:cubicBezTo>
                    <a:close/>
                  </a:path>
                </a:pathLst>
              </a:custGeom>
              <a:solidFill>
                <a:srgbClr val="D8373F"/>
              </a:solidFill>
            </p:spPr>
          </p:sp>
        </p:grpSp>
        <p:grpSp>
          <p:nvGrpSpPr>
            <p:cNvPr name="Group 9" id="9"/>
            <p:cNvGrpSpPr/>
            <p:nvPr/>
          </p:nvGrpSpPr>
          <p:grpSpPr>
            <a:xfrm rot="-5400000">
              <a:off x="1775377" y="4304847"/>
              <a:ext cx="8886071" cy="276376"/>
              <a:chOff x="0" y="0"/>
              <a:chExt cx="13066629" cy="406400"/>
            </a:xfrm>
          </p:grpSpPr>
          <p:sp>
            <p:nvSpPr>
              <p:cNvPr name="Freeform 10" id="10"/>
              <p:cNvSpPr/>
              <p:nvPr/>
            </p:nvSpPr>
            <p:spPr>
              <a:xfrm flipH="false" flipV="false" rot="0">
                <a:off x="17780" y="22860"/>
                <a:ext cx="13041229" cy="360680"/>
              </a:xfrm>
              <a:custGeom>
                <a:avLst/>
                <a:gdLst/>
                <a:ahLst/>
                <a:cxnLst/>
                <a:rect r="r" b="b" t="t" l="l"/>
                <a:pathLst>
                  <a:path h="360680" w="13041229">
                    <a:moveTo>
                      <a:pt x="13041229" y="180340"/>
                    </a:moveTo>
                    <a:cubicBezTo>
                      <a:pt x="13041229" y="81280"/>
                      <a:pt x="12961219" y="0"/>
                      <a:pt x="12860889" y="0"/>
                    </a:cubicBezTo>
                    <a:lnTo>
                      <a:pt x="172720" y="0"/>
                    </a:lnTo>
                    <a:lnTo>
                      <a:pt x="172720" y="1270"/>
                    </a:lnTo>
                    <a:cubicBezTo>
                      <a:pt x="76200" y="5080"/>
                      <a:pt x="0" y="83820"/>
                      <a:pt x="0" y="180340"/>
                    </a:cubicBezTo>
                    <a:cubicBezTo>
                      <a:pt x="0" y="276860"/>
                      <a:pt x="77470" y="355600"/>
                      <a:pt x="172720" y="359410"/>
                    </a:cubicBezTo>
                    <a:lnTo>
                      <a:pt x="172720" y="360680"/>
                    </a:lnTo>
                    <a:lnTo>
                      <a:pt x="12860889" y="360680"/>
                    </a:lnTo>
                    <a:cubicBezTo>
                      <a:pt x="12959949" y="360680"/>
                      <a:pt x="13041229" y="279400"/>
                      <a:pt x="13041229" y="180340"/>
                    </a:cubicBezTo>
                    <a:close/>
                  </a:path>
                </a:pathLst>
              </a:custGeom>
              <a:solidFill>
                <a:srgbClr val="D8373F"/>
              </a:solidFill>
            </p:spPr>
          </p:sp>
        </p:grpSp>
        <p:grpSp>
          <p:nvGrpSpPr>
            <p:cNvPr name="Group 11" id="11"/>
            <p:cNvGrpSpPr/>
            <p:nvPr/>
          </p:nvGrpSpPr>
          <p:grpSpPr>
            <a:xfrm rot="-5400000">
              <a:off x="3973242" y="5694499"/>
              <a:ext cx="2779303" cy="276376"/>
              <a:chOff x="0" y="0"/>
              <a:chExt cx="4086860" cy="406400"/>
            </a:xfrm>
          </p:grpSpPr>
          <p:sp>
            <p:nvSpPr>
              <p:cNvPr name="Freeform 12" id="12"/>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3" id="13"/>
            <p:cNvGrpSpPr/>
            <p:nvPr/>
          </p:nvGrpSpPr>
          <p:grpSpPr>
            <a:xfrm rot="-5400000">
              <a:off x="4955920" y="2859668"/>
              <a:ext cx="537571" cy="276376"/>
              <a:chOff x="0" y="0"/>
              <a:chExt cx="790478" cy="406400"/>
            </a:xfrm>
          </p:grpSpPr>
          <p:sp>
            <p:nvSpPr>
              <p:cNvPr name="Freeform 14" id="14"/>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15" id="15"/>
            <p:cNvGrpSpPr/>
            <p:nvPr/>
          </p:nvGrpSpPr>
          <p:grpSpPr>
            <a:xfrm rot="-5400000">
              <a:off x="-580830" y="4871575"/>
              <a:ext cx="2779303" cy="276376"/>
              <a:chOff x="0" y="0"/>
              <a:chExt cx="4086860" cy="406400"/>
            </a:xfrm>
          </p:grpSpPr>
          <p:sp>
            <p:nvSpPr>
              <p:cNvPr name="Freeform 16" id="16"/>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7" id="17"/>
            <p:cNvGrpSpPr/>
            <p:nvPr/>
          </p:nvGrpSpPr>
          <p:grpSpPr>
            <a:xfrm rot="-5400000">
              <a:off x="112489" y="3980535"/>
              <a:ext cx="2779303" cy="276376"/>
              <a:chOff x="0" y="0"/>
              <a:chExt cx="4086860" cy="406400"/>
            </a:xfrm>
          </p:grpSpPr>
          <p:sp>
            <p:nvSpPr>
              <p:cNvPr name="Freeform 18" id="18"/>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19" id="19"/>
            <p:cNvGrpSpPr/>
            <p:nvPr/>
          </p:nvGrpSpPr>
          <p:grpSpPr>
            <a:xfrm rot="-5400000">
              <a:off x="852455" y="3980535"/>
              <a:ext cx="2779303" cy="276376"/>
              <a:chOff x="0" y="0"/>
              <a:chExt cx="4086860" cy="406400"/>
            </a:xfrm>
          </p:grpSpPr>
          <p:sp>
            <p:nvSpPr>
              <p:cNvPr name="Freeform 20" id="20"/>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21" id="21"/>
            <p:cNvGrpSpPr/>
            <p:nvPr/>
          </p:nvGrpSpPr>
          <p:grpSpPr>
            <a:xfrm rot="-5400000">
              <a:off x="1569310" y="2271345"/>
              <a:ext cx="2779303" cy="276376"/>
              <a:chOff x="0" y="0"/>
              <a:chExt cx="4086860" cy="406400"/>
            </a:xfrm>
          </p:grpSpPr>
          <p:sp>
            <p:nvSpPr>
              <p:cNvPr name="Freeform 22" id="22"/>
              <p:cNvSpPr/>
              <p:nvPr/>
            </p:nvSpPr>
            <p:spPr>
              <a:xfrm flipH="false" flipV="false" rot="0">
                <a:off x="17780" y="22860"/>
                <a:ext cx="4061460" cy="360680"/>
              </a:xfrm>
              <a:custGeom>
                <a:avLst/>
                <a:gdLst/>
                <a:ahLst/>
                <a:cxnLst/>
                <a:rect r="r" b="b" t="t" l="l"/>
                <a:pathLst>
                  <a:path h="360680" w="4061460">
                    <a:moveTo>
                      <a:pt x="4061460" y="180340"/>
                    </a:moveTo>
                    <a:cubicBezTo>
                      <a:pt x="4061460" y="81280"/>
                      <a:pt x="3981450" y="0"/>
                      <a:pt x="3881120" y="0"/>
                    </a:cubicBezTo>
                    <a:lnTo>
                      <a:pt x="172720" y="0"/>
                    </a:lnTo>
                    <a:lnTo>
                      <a:pt x="172720" y="1270"/>
                    </a:lnTo>
                    <a:cubicBezTo>
                      <a:pt x="76200" y="5080"/>
                      <a:pt x="0" y="83820"/>
                      <a:pt x="0" y="180340"/>
                    </a:cubicBezTo>
                    <a:cubicBezTo>
                      <a:pt x="0" y="276860"/>
                      <a:pt x="77470" y="355600"/>
                      <a:pt x="172720" y="359410"/>
                    </a:cubicBezTo>
                    <a:lnTo>
                      <a:pt x="172720" y="360680"/>
                    </a:lnTo>
                    <a:lnTo>
                      <a:pt x="3881120" y="360680"/>
                    </a:lnTo>
                    <a:cubicBezTo>
                      <a:pt x="3980180" y="360680"/>
                      <a:pt x="4061460" y="279400"/>
                      <a:pt x="4061460" y="180340"/>
                    </a:cubicBezTo>
                    <a:close/>
                  </a:path>
                </a:pathLst>
              </a:custGeom>
              <a:solidFill>
                <a:srgbClr val="D8373F"/>
              </a:solidFill>
            </p:spPr>
          </p:sp>
        </p:grpSp>
        <p:grpSp>
          <p:nvGrpSpPr>
            <p:cNvPr name="Group 23" id="23"/>
            <p:cNvGrpSpPr/>
            <p:nvPr/>
          </p:nvGrpSpPr>
          <p:grpSpPr>
            <a:xfrm rot="-5400000">
              <a:off x="2690176" y="130598"/>
              <a:ext cx="537571" cy="276376"/>
              <a:chOff x="0" y="0"/>
              <a:chExt cx="790478" cy="406400"/>
            </a:xfrm>
          </p:grpSpPr>
          <p:sp>
            <p:nvSpPr>
              <p:cNvPr name="Freeform 24" id="24"/>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nvGrpSpPr>
            <p:cNvPr name="Group 25" id="25"/>
            <p:cNvGrpSpPr/>
            <p:nvPr/>
          </p:nvGrpSpPr>
          <p:grpSpPr>
            <a:xfrm rot="-5400000">
              <a:off x="3370540" y="1667331"/>
              <a:ext cx="1208029" cy="276376"/>
              <a:chOff x="0" y="0"/>
              <a:chExt cx="1776361" cy="406400"/>
            </a:xfrm>
          </p:grpSpPr>
          <p:sp>
            <p:nvSpPr>
              <p:cNvPr name="Freeform 26" id="26"/>
              <p:cNvSpPr/>
              <p:nvPr/>
            </p:nvSpPr>
            <p:spPr>
              <a:xfrm flipH="false" flipV="false" rot="0">
                <a:off x="17780" y="22860"/>
                <a:ext cx="1750961" cy="360680"/>
              </a:xfrm>
              <a:custGeom>
                <a:avLst/>
                <a:gdLst/>
                <a:ahLst/>
                <a:cxnLst/>
                <a:rect r="r" b="b" t="t" l="l"/>
                <a:pathLst>
                  <a:path h="360680" w="1750961">
                    <a:moveTo>
                      <a:pt x="1750961" y="180340"/>
                    </a:moveTo>
                    <a:cubicBezTo>
                      <a:pt x="1750961" y="81280"/>
                      <a:pt x="1670951" y="0"/>
                      <a:pt x="1570621" y="0"/>
                    </a:cubicBezTo>
                    <a:lnTo>
                      <a:pt x="172720" y="0"/>
                    </a:lnTo>
                    <a:lnTo>
                      <a:pt x="172720" y="1270"/>
                    </a:lnTo>
                    <a:cubicBezTo>
                      <a:pt x="76200" y="5080"/>
                      <a:pt x="0" y="83820"/>
                      <a:pt x="0" y="180340"/>
                    </a:cubicBezTo>
                    <a:cubicBezTo>
                      <a:pt x="0" y="276860"/>
                      <a:pt x="77470" y="355600"/>
                      <a:pt x="172720" y="359410"/>
                    </a:cubicBezTo>
                    <a:lnTo>
                      <a:pt x="172720" y="360680"/>
                    </a:lnTo>
                    <a:lnTo>
                      <a:pt x="1570621" y="360680"/>
                    </a:lnTo>
                    <a:cubicBezTo>
                      <a:pt x="1669680" y="360680"/>
                      <a:pt x="1750961" y="279400"/>
                      <a:pt x="1750961" y="180340"/>
                    </a:cubicBezTo>
                    <a:close/>
                  </a:path>
                </a:pathLst>
              </a:custGeom>
              <a:solidFill>
                <a:srgbClr val="D8373F"/>
              </a:solidFill>
            </p:spPr>
          </p:sp>
        </p:grpSp>
        <p:grpSp>
          <p:nvGrpSpPr>
            <p:cNvPr name="Group 27" id="27"/>
            <p:cNvGrpSpPr/>
            <p:nvPr/>
          </p:nvGrpSpPr>
          <p:grpSpPr>
            <a:xfrm rot="-5400000">
              <a:off x="540036" y="2002560"/>
              <a:ext cx="537571" cy="276376"/>
              <a:chOff x="0" y="0"/>
              <a:chExt cx="790478" cy="406400"/>
            </a:xfrm>
          </p:grpSpPr>
          <p:sp>
            <p:nvSpPr>
              <p:cNvPr name="Freeform 28" id="28"/>
              <p:cNvSpPr/>
              <p:nvPr/>
            </p:nvSpPr>
            <p:spPr>
              <a:xfrm flipH="false" flipV="false" rot="0">
                <a:off x="17780" y="22860"/>
                <a:ext cx="765078" cy="360680"/>
              </a:xfrm>
              <a:custGeom>
                <a:avLst/>
                <a:gdLst/>
                <a:ahLst/>
                <a:cxnLst/>
                <a:rect r="r" b="b" t="t" l="l"/>
                <a:pathLst>
                  <a:path h="360680" w="765078">
                    <a:moveTo>
                      <a:pt x="765078" y="180340"/>
                    </a:moveTo>
                    <a:cubicBezTo>
                      <a:pt x="765078" y="81280"/>
                      <a:pt x="685068" y="0"/>
                      <a:pt x="584738" y="0"/>
                    </a:cubicBezTo>
                    <a:lnTo>
                      <a:pt x="172720" y="0"/>
                    </a:lnTo>
                    <a:lnTo>
                      <a:pt x="172720" y="1270"/>
                    </a:lnTo>
                    <a:cubicBezTo>
                      <a:pt x="76200" y="5080"/>
                      <a:pt x="0" y="83820"/>
                      <a:pt x="0" y="180340"/>
                    </a:cubicBezTo>
                    <a:cubicBezTo>
                      <a:pt x="0" y="276860"/>
                      <a:pt x="77470" y="355600"/>
                      <a:pt x="172720" y="359410"/>
                    </a:cubicBezTo>
                    <a:lnTo>
                      <a:pt x="172720" y="360680"/>
                    </a:lnTo>
                    <a:lnTo>
                      <a:pt x="584738" y="360680"/>
                    </a:lnTo>
                    <a:cubicBezTo>
                      <a:pt x="683798" y="360680"/>
                      <a:pt x="765078" y="279400"/>
                      <a:pt x="765078" y="180340"/>
                    </a:cubicBezTo>
                    <a:close/>
                  </a:path>
                </a:pathLst>
              </a:custGeom>
              <a:solidFill>
                <a:srgbClr val="D8373F"/>
              </a:solidFill>
            </p:spPr>
          </p:sp>
        </p:grpSp>
      </p:grpSp>
      <p:sp>
        <p:nvSpPr>
          <p:cNvPr name="Freeform 29" id="29"/>
          <p:cNvSpPr/>
          <p:nvPr/>
        </p:nvSpPr>
        <p:spPr>
          <a:xfrm flipH="false" flipV="false" rot="0">
            <a:off x="11115848" y="2674770"/>
            <a:ext cx="6643339" cy="5497363"/>
          </a:xfrm>
          <a:custGeom>
            <a:avLst/>
            <a:gdLst/>
            <a:ahLst/>
            <a:cxnLst/>
            <a:rect r="r" b="b" t="t" l="l"/>
            <a:pathLst>
              <a:path h="5497363" w="6643339">
                <a:moveTo>
                  <a:pt x="0" y="0"/>
                </a:moveTo>
                <a:lnTo>
                  <a:pt x="6643339" y="0"/>
                </a:lnTo>
                <a:lnTo>
                  <a:pt x="6643339" y="5497363"/>
                </a:lnTo>
                <a:lnTo>
                  <a:pt x="0" y="5497363"/>
                </a:lnTo>
                <a:lnTo>
                  <a:pt x="0" y="0"/>
                </a:lnTo>
                <a:close/>
              </a:path>
            </a:pathLst>
          </a:custGeom>
          <a:blipFill>
            <a:blip r:embed="rId4"/>
            <a:stretch>
              <a:fillRect l="0" t="0" r="0" b="0"/>
            </a:stretch>
          </a:blipFill>
        </p:spPr>
      </p:sp>
      <p:sp>
        <p:nvSpPr>
          <p:cNvPr name="TextBox 30" id="30"/>
          <p:cNvSpPr txBox="true"/>
          <p:nvPr/>
        </p:nvSpPr>
        <p:spPr>
          <a:xfrm rot="0">
            <a:off x="1028700" y="3323590"/>
            <a:ext cx="8115300" cy="3820795"/>
          </a:xfrm>
          <a:prstGeom prst="rect">
            <a:avLst/>
          </a:prstGeom>
        </p:spPr>
        <p:txBody>
          <a:bodyPr anchor="t" rtlCol="false" tIns="0" lIns="0" bIns="0" rIns="0">
            <a:spAutoFit/>
          </a:bodyPr>
          <a:lstStyle/>
          <a:p>
            <a:pPr>
              <a:lnSpc>
                <a:spcPts val="14840"/>
              </a:lnSpc>
            </a:pPr>
            <a:r>
              <a:rPr lang="en-US" sz="14000">
                <a:solidFill>
                  <a:srgbClr val="FFFFFF"/>
                </a:solidFill>
                <a:latin typeface="Saira Heavy"/>
              </a:rPr>
              <a:t>THANK YOU</a:t>
            </a:r>
          </a:p>
        </p:txBody>
      </p:sp>
      <p:sp>
        <p:nvSpPr>
          <p:cNvPr name="TextBox 31" id="31"/>
          <p:cNvSpPr txBox="true"/>
          <p:nvPr/>
        </p:nvSpPr>
        <p:spPr>
          <a:xfrm rot="0">
            <a:off x="1028700" y="8869680"/>
            <a:ext cx="7971936" cy="388620"/>
          </a:xfrm>
          <a:prstGeom prst="rect">
            <a:avLst/>
          </a:prstGeom>
        </p:spPr>
        <p:txBody>
          <a:bodyPr anchor="t" rtlCol="false" tIns="0" lIns="0" bIns="0" rIns="0">
            <a:spAutoFit/>
          </a:bodyPr>
          <a:lstStyle/>
          <a:p>
            <a:pPr>
              <a:lnSpc>
                <a:spcPts val="3120"/>
              </a:lnSpc>
            </a:pPr>
            <a:r>
              <a:rPr lang="en-US" sz="2400" spc="336">
                <a:solidFill>
                  <a:srgbClr val="FFFFFF"/>
                </a:solidFill>
                <a:latin typeface="Poppins Light"/>
              </a:rPr>
              <a:t>NEVER HAD A BAD MEAL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DAF29zxZvNA</dc:identifier>
  <dcterms:modified xsi:type="dcterms:W3CDTF">2011-08-01T06:04:30Z</dcterms:modified>
  <cp:revision>1</cp:revision>
  <dc:title>ZOMATO RESTAURANT ANALYSIS - RHEA CHAWLA</dc:title>
</cp:coreProperties>
</file>

<file path=docProps/thumbnail.jpeg>
</file>